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2.xml" ContentType="application/vnd.openxmlformats-officedocument.theme+xml"/>
  <Override PartName="/ppt/tags/tag3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4.xml" ContentType="application/vnd.openxmlformats-officedocument.presentationml.notesSlide+xml"/>
  <Override PartName="/ppt/tags/tag62.xml" ContentType="application/vnd.openxmlformats-officedocument.presentationml.tags+xml"/>
  <Override PartName="/ppt/notesSlides/notesSlide25.xml" ContentType="application/vnd.openxmlformats-officedocument.presentationml.notesSlide+xml"/>
  <Override PartName="/ppt/tags/tag63.xml" ContentType="application/vnd.openxmlformats-officedocument.presentationml.tags+xml"/>
  <Override PartName="/ppt/notesSlides/notesSlide2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29.xml" ContentType="application/vnd.openxmlformats-officedocument.presentationml.notesSlide+xml"/>
  <Override PartName="/ppt/tags/tag70.xml" ContentType="application/vnd.openxmlformats-officedocument.presentationml.tags+xml"/>
  <Override PartName="/ppt/notesSlides/notesSlide30.xml" ContentType="application/vnd.openxmlformats-officedocument.presentationml.notesSlide+xml"/>
  <Override PartName="/ppt/tags/tag71.xml" ContentType="application/vnd.openxmlformats-officedocument.presentationml.tags+xml"/>
  <Override PartName="/ppt/notesSlides/notesSlide31.xml" ContentType="application/vnd.openxmlformats-officedocument.presentationml.notesSlide+xml"/>
  <Override PartName="/ppt/tags/tag72.xml" ContentType="application/vnd.openxmlformats-officedocument.presentationml.tags+xml"/>
  <Override PartName="/ppt/notesSlides/notesSlide32.xml" ContentType="application/vnd.openxmlformats-officedocument.presentationml.notesSlide+xml"/>
  <Override PartName="/ppt/tags/tag73.xml" ContentType="application/vnd.openxmlformats-officedocument.presentationml.tags+xml"/>
  <Override PartName="/ppt/notesSlides/notesSlide33.xml" ContentType="application/vnd.openxmlformats-officedocument.presentationml.notesSlide+xml"/>
  <Override PartName="/ppt/tags/tag74.xml" ContentType="application/vnd.openxmlformats-officedocument.presentationml.tags+xml"/>
  <Override PartName="/ppt/notesSlides/notesSlide34.xml" ContentType="application/vnd.openxmlformats-officedocument.presentationml.notesSlide+xml"/>
  <Override PartName="/ppt/tags/tag75.xml" ContentType="application/vnd.openxmlformats-officedocument.presentationml.tags+xml"/>
  <Override PartName="/ppt/notesSlides/notesSlide35.xml" ContentType="application/vnd.openxmlformats-officedocument.presentationml.notesSlide+xml"/>
  <Override PartName="/ppt/tags/tag76.xml" ContentType="application/vnd.openxmlformats-officedocument.presentationml.tags+xml"/>
  <Override PartName="/ppt/notesSlides/notesSlide36.xml" ContentType="application/vnd.openxmlformats-officedocument.presentationml.notesSlide+xml"/>
  <Override PartName="/ppt/tags/tag77.xml" ContentType="application/vnd.openxmlformats-officedocument.presentationml.tags+xml"/>
  <Override PartName="/ppt/notesSlides/notesSlide37.xml" ContentType="application/vnd.openxmlformats-officedocument.presentationml.notesSlide+xml"/>
  <Override PartName="/ppt/tags/tag78.xml" ContentType="application/vnd.openxmlformats-officedocument.presentationml.tags+xml"/>
  <Override PartName="/ppt/notesSlides/notesSlide38.xml" ContentType="application/vnd.openxmlformats-officedocument.presentationml.notesSlide+xml"/>
  <Override PartName="/ppt/tags/tag79.xml" ContentType="application/vnd.openxmlformats-officedocument.presentationml.tags+xml"/>
  <Override PartName="/ppt/notesSlides/notesSlide39.xml" ContentType="application/vnd.openxmlformats-officedocument.presentationml.notesSlide+xml"/>
  <Override PartName="/ppt/tags/tag80.xml" ContentType="application/vnd.openxmlformats-officedocument.presentationml.tags+xml"/>
  <Override PartName="/ppt/notesSlides/notesSlide40.xml" ContentType="application/vnd.openxmlformats-officedocument.presentationml.notesSlide+xml"/>
  <Override PartName="/ppt/tags/tag81.xml" ContentType="application/vnd.openxmlformats-officedocument.presentationml.tags+xml"/>
  <Override PartName="/ppt/notesSlides/notesSlide41.xml" ContentType="application/vnd.openxmlformats-officedocument.presentationml.notesSlide+xml"/>
  <Override PartName="/ppt/tags/tag82.xml" ContentType="application/vnd.openxmlformats-officedocument.presentationml.tags+xml"/>
  <Override PartName="/ppt/notesSlides/notesSlide42.xml" ContentType="application/vnd.openxmlformats-officedocument.presentationml.notesSlide+xml"/>
  <Override PartName="/ppt/tags/tag83.xml" ContentType="application/vnd.openxmlformats-officedocument.presentationml.tags+xml"/>
  <Override PartName="/ppt/notesSlides/notesSlide43.xml" ContentType="application/vnd.openxmlformats-officedocument.presentationml.notesSlide+xml"/>
  <Override PartName="/ppt/tags/tag84.xml" ContentType="application/vnd.openxmlformats-officedocument.presentationml.tags+xml"/>
  <Override PartName="/ppt/notesSlides/notesSlide44.xml" ContentType="application/vnd.openxmlformats-officedocument.presentationml.notesSlide+xml"/>
  <Override PartName="/ppt/tags/tag85.xml" ContentType="application/vnd.openxmlformats-officedocument.presentationml.tags+xml"/>
  <Override PartName="/ppt/notesSlides/notesSlide45.xml" ContentType="application/vnd.openxmlformats-officedocument.presentationml.notesSlide+xml"/>
  <Override PartName="/ppt/tags/tag86.xml" ContentType="application/vnd.openxmlformats-officedocument.presentationml.tags+xml"/>
  <Override PartName="/ppt/notesSlides/notesSlide46.xml" ContentType="application/vnd.openxmlformats-officedocument.presentationml.notesSlide+xml"/>
  <Override PartName="/ppt/tags/tag87.xml" ContentType="application/vnd.openxmlformats-officedocument.presentationml.tags+xml"/>
  <Override PartName="/ppt/notesSlides/notesSlide47.xml" ContentType="application/vnd.openxmlformats-officedocument.presentationml.notesSlide+xml"/>
  <Override PartName="/ppt/tags/tag88.xml" ContentType="application/vnd.openxmlformats-officedocument.presentationml.tags+xml"/>
  <Override PartName="/ppt/notesSlides/notesSlide48.xml" ContentType="application/vnd.openxmlformats-officedocument.presentationml.notesSlide+xml"/>
  <Override PartName="/ppt/tags/tag89.xml" ContentType="application/vnd.openxmlformats-officedocument.presentationml.tags+xml"/>
  <Override PartName="/ppt/notesSlides/notesSlide49.xml" ContentType="application/vnd.openxmlformats-officedocument.presentationml.notesSlide+xml"/>
  <Override PartName="/ppt/tags/tag90.xml" ContentType="application/vnd.openxmlformats-officedocument.presentationml.tags+xml"/>
  <Override PartName="/ppt/notesSlides/notesSlide50.xml" ContentType="application/vnd.openxmlformats-officedocument.presentationml.notesSlide+xml"/>
  <Override PartName="/ppt/tags/tag91.xml" ContentType="application/vnd.openxmlformats-officedocument.presentationml.tags+xml"/>
  <Override PartName="/ppt/notesSlides/notesSlide51.xml" ContentType="application/vnd.openxmlformats-officedocument.presentationml.notesSlide+xml"/>
  <Override PartName="/ppt/tags/tag92.xml" ContentType="application/vnd.openxmlformats-officedocument.presentationml.tags+xml"/>
  <Override PartName="/ppt/notesSlides/notesSlide52.xml" ContentType="application/vnd.openxmlformats-officedocument.presentationml.notesSlide+xml"/>
  <Override PartName="/ppt/tags/tag93.xml" ContentType="application/vnd.openxmlformats-officedocument.presentationml.tags+xml"/>
  <Override PartName="/ppt/notesSlides/notesSlide53.xml" ContentType="application/vnd.openxmlformats-officedocument.presentationml.notesSlide+xml"/>
  <Override PartName="/ppt/tags/tag94.xml" ContentType="application/vnd.openxmlformats-officedocument.presentationml.tags+xml"/>
  <Override PartName="/ppt/notesSlides/notesSlide54.xml" ContentType="application/vnd.openxmlformats-officedocument.presentationml.notesSlide+xml"/>
  <Override PartName="/ppt/tags/tag95.xml" ContentType="application/vnd.openxmlformats-officedocument.presentationml.tags+xml"/>
  <Override PartName="/ppt/notesSlides/notesSlide55.xml" ContentType="application/vnd.openxmlformats-officedocument.presentationml.notesSlide+xml"/>
  <Override PartName="/ppt/tags/tag96.xml" ContentType="application/vnd.openxmlformats-officedocument.presentationml.tags+xml"/>
  <Override PartName="/ppt/notesSlides/notesSlide56.xml" ContentType="application/vnd.openxmlformats-officedocument.presentationml.notesSlide+xml"/>
  <Override PartName="/ppt/tags/tag97.xml" ContentType="application/vnd.openxmlformats-officedocument.presentationml.tags+xml"/>
  <Override PartName="/ppt/notesSlides/notesSlide5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60.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6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6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63.xml" ContentType="application/vnd.openxmlformats-officedocument.presentationml.notesSlide+xml"/>
  <Override PartName="/ppt/tags/tag110.xml" ContentType="application/vnd.openxmlformats-officedocument.presentationml.tags+xml"/>
  <Override PartName="/ppt/notesSlides/notesSlide6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65.xml" ContentType="application/vnd.openxmlformats-officedocument.presentationml.notesSlide+xml"/>
  <Override PartName="/ppt/tags/tag113.xml" ContentType="application/vnd.openxmlformats-officedocument.presentationml.tags+xml"/>
  <Override PartName="/ppt/notesSlides/notesSlide66.xml" ContentType="application/vnd.openxmlformats-officedocument.presentationml.notesSlide+xml"/>
  <Override PartName="/ppt/tags/tag114.xml" ContentType="application/vnd.openxmlformats-officedocument.presentationml.tags+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2"/>
  </p:notesMasterIdLst>
  <p:sldIdLst>
    <p:sldId id="368" r:id="rId5"/>
    <p:sldId id="275" r:id="rId6"/>
    <p:sldId id="278" r:id="rId7"/>
    <p:sldId id="359" r:id="rId8"/>
    <p:sldId id="422" r:id="rId9"/>
    <p:sldId id="336" r:id="rId10"/>
    <p:sldId id="360" r:id="rId11"/>
    <p:sldId id="361" r:id="rId12"/>
    <p:sldId id="428" r:id="rId13"/>
    <p:sldId id="347" r:id="rId14"/>
    <p:sldId id="362" r:id="rId15"/>
    <p:sldId id="365" r:id="rId16"/>
    <p:sldId id="366" r:id="rId17"/>
    <p:sldId id="349" r:id="rId18"/>
    <p:sldId id="425" r:id="rId19"/>
    <p:sldId id="424" r:id="rId20"/>
    <p:sldId id="350" r:id="rId21"/>
    <p:sldId id="369" r:id="rId22"/>
    <p:sldId id="387" r:id="rId23"/>
    <p:sldId id="379" r:id="rId24"/>
    <p:sldId id="311" r:id="rId25"/>
    <p:sldId id="313" r:id="rId26"/>
    <p:sldId id="314" r:id="rId27"/>
    <p:sldId id="315" r:id="rId28"/>
    <p:sldId id="316" r:id="rId29"/>
    <p:sldId id="380" r:id="rId30"/>
    <p:sldId id="328" r:id="rId31"/>
    <p:sldId id="386" r:id="rId32"/>
    <p:sldId id="409" r:id="rId33"/>
    <p:sldId id="367" r:id="rId34"/>
    <p:sldId id="371" r:id="rId35"/>
    <p:sldId id="352" r:id="rId36"/>
    <p:sldId id="356" r:id="rId37"/>
    <p:sldId id="355" r:id="rId38"/>
    <p:sldId id="372" r:id="rId39"/>
    <p:sldId id="389" r:id="rId40"/>
    <p:sldId id="426" r:id="rId41"/>
    <p:sldId id="411" r:id="rId42"/>
    <p:sldId id="412" r:id="rId43"/>
    <p:sldId id="413" r:id="rId44"/>
    <p:sldId id="415" r:id="rId45"/>
    <p:sldId id="414" r:id="rId46"/>
    <p:sldId id="390" r:id="rId47"/>
    <p:sldId id="405" r:id="rId48"/>
    <p:sldId id="373" r:id="rId49"/>
    <p:sldId id="392" r:id="rId50"/>
    <p:sldId id="416" r:id="rId51"/>
    <p:sldId id="418" r:id="rId52"/>
    <p:sldId id="394" r:id="rId53"/>
    <p:sldId id="374" r:id="rId54"/>
    <p:sldId id="399" r:id="rId55"/>
    <p:sldId id="427" r:id="rId56"/>
    <p:sldId id="400" r:id="rId57"/>
    <p:sldId id="402" r:id="rId58"/>
    <p:sldId id="403" r:id="rId59"/>
    <p:sldId id="404" r:id="rId60"/>
    <p:sldId id="375" r:id="rId61"/>
    <p:sldId id="301" r:id="rId62"/>
    <p:sldId id="429" r:id="rId63"/>
    <p:sldId id="419" r:id="rId64"/>
    <p:sldId id="420" r:id="rId65"/>
    <p:sldId id="421" r:id="rId66"/>
    <p:sldId id="302" r:id="rId67"/>
    <p:sldId id="376" r:id="rId68"/>
    <p:sldId id="305" r:id="rId69"/>
    <p:sldId id="300" r:id="rId70"/>
    <p:sldId id="406" r:id="rId71"/>
  </p:sldIdLst>
  <p:sldSz cx="12192000" cy="6858000"/>
  <p:notesSz cx="6858000" cy="9144000"/>
  <p:custDataLst>
    <p:tags r:id="rId73"/>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Read" id="{D3ACA4DF-84F1-4A57-AF98-84E4EDD2A008}">
          <p14:sldIdLst>
            <p14:sldId id="368"/>
          </p14:sldIdLst>
        </p14:section>
        <p14:section name="Intro CBS and Nyss" id="{4A658C53-A39E-477C-B5FC-637562EF954F}">
          <p14:sldIdLst>
            <p14:sldId id="275"/>
            <p14:sldId id="278"/>
            <p14:sldId id="359"/>
            <p14:sldId id="422"/>
            <p14:sldId id="336"/>
            <p14:sldId id="360"/>
            <p14:sldId id="361"/>
            <p14:sldId id="428"/>
          </p14:sldIdLst>
        </p14:section>
        <p14:section name="Demo and tasks" id="{2E53BAEE-6AC9-4F29-9DA5-4D96ACDAE15F}">
          <p14:sldIdLst>
            <p14:sldId id="347"/>
            <p14:sldId id="362"/>
          </p14:sldIdLst>
        </p14:section>
        <p14:section name="National Society" id="{CEC3EEC8-C848-4491-8366-1FEE6850BF51}">
          <p14:sldIdLst>
            <p14:sldId id="365"/>
            <p14:sldId id="366"/>
            <p14:sldId id="349"/>
            <p14:sldId id="425"/>
            <p14:sldId id="424"/>
            <p14:sldId id="350"/>
            <p14:sldId id="369"/>
            <p14:sldId id="387"/>
            <p14:sldId id="379"/>
            <p14:sldId id="311"/>
            <p14:sldId id="313"/>
            <p14:sldId id="314"/>
            <p14:sldId id="315"/>
            <p14:sldId id="316"/>
            <p14:sldId id="380"/>
            <p14:sldId id="328"/>
            <p14:sldId id="386"/>
            <p14:sldId id="409"/>
          </p14:sldIdLst>
        </p14:section>
        <p14:section name="Projects" id="{DA14CED5-02D7-40A8-8485-F03EC77030A5}">
          <p14:sldIdLst>
            <p14:sldId id="367"/>
            <p14:sldId id="371"/>
            <p14:sldId id="352"/>
            <p14:sldId id="356"/>
            <p14:sldId id="355"/>
            <p14:sldId id="372"/>
            <p14:sldId id="389"/>
            <p14:sldId id="426"/>
            <p14:sldId id="411"/>
            <p14:sldId id="412"/>
            <p14:sldId id="413"/>
            <p14:sldId id="415"/>
            <p14:sldId id="414"/>
            <p14:sldId id="390"/>
            <p14:sldId id="405"/>
            <p14:sldId id="373"/>
            <p14:sldId id="392"/>
            <p14:sldId id="416"/>
            <p14:sldId id="418"/>
            <p14:sldId id="394"/>
            <p14:sldId id="374"/>
            <p14:sldId id="399"/>
            <p14:sldId id="427"/>
            <p14:sldId id="400"/>
            <p14:sldId id="402"/>
            <p14:sldId id="403"/>
            <p14:sldId id="404"/>
            <p14:sldId id="375"/>
            <p14:sldId id="301"/>
            <p14:sldId id="429"/>
            <p14:sldId id="419"/>
            <p14:sldId id="420"/>
            <p14:sldId id="421"/>
            <p14:sldId id="302"/>
            <p14:sldId id="376"/>
            <p14:sldId id="305"/>
            <p14:sldId id="300"/>
            <p14:sldId id="406"/>
          </p14:sldIdLst>
        </p14:section>
      </p14:sectionLst>
    </p:ext>
    <p:ext uri="{EFAFB233-063F-42B5-8137-9DF3F51BA10A}">
      <p15:sldGuideLst xmlns:p15="http://schemas.microsoft.com/office/powerpoint/2012/main">
        <p15:guide id="1" orient="horz" pos="960" userDrawn="1">
          <p15:clr>
            <a:srgbClr val="A4A3A4"/>
          </p15:clr>
        </p15:guide>
        <p15:guide id="2" pos="3840" userDrawn="1">
          <p15:clr>
            <a:srgbClr val="A4A3A4"/>
          </p15:clr>
        </p15:guide>
        <p15:guide id="3" pos="32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a Vedlog Kveen" initials="KVK" lastIdx="2" clrIdx="0">
    <p:extLst>
      <p:ext uri="{19B8F6BF-5375-455C-9EA6-DF929625EA0E}">
        <p15:presenceInfo xmlns:p15="http://schemas.microsoft.com/office/powerpoint/2012/main" userId="S::kaia.kveen@redcross.no::b6fee42f-9e02-49aa-a23e-9309683c24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C16"/>
    <a:srgbClr val="F2F2F2"/>
    <a:srgbClr val="EAEAEA"/>
    <a:srgbClr val="F03F4B"/>
    <a:srgbClr val="F73544"/>
    <a:srgbClr val="EF3342"/>
    <a:srgbClr val="FFFFFF"/>
    <a:srgbClr val="000000"/>
    <a:srgbClr val="EF3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92127" autoAdjust="0"/>
  </p:normalViewPr>
  <p:slideViewPr>
    <p:cSldViewPr snapToGrid="0">
      <p:cViewPr varScale="1">
        <p:scale>
          <a:sx n="105" d="100"/>
          <a:sy n="105" d="100"/>
        </p:scale>
        <p:origin x="888" y="102"/>
      </p:cViewPr>
      <p:guideLst>
        <p:guide orient="horz" pos="960"/>
        <p:guide pos="3840"/>
        <p:guide pos="32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E653C-5E4E-473F-BDA6-A66EBA003357}" type="datetimeFigureOut">
              <a:rPr lang="en-US" smtClean="0"/>
              <a:t>16-Apr-20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2D3B9-A027-4522-AFEE-D2065E43A4D8}" type="slidenum">
              <a:rPr lang="en-US" smtClean="0"/>
              <a:t>‹#›</a:t>
            </a:fld>
            <a:endParaRPr lang="en-US" dirty="0"/>
          </a:p>
        </p:txBody>
      </p:sp>
    </p:spTree>
    <p:extLst>
      <p:ext uri="{BB962C8B-B14F-4D97-AF65-F5344CB8AC3E}">
        <p14:creationId xmlns:p14="http://schemas.microsoft.com/office/powerpoint/2010/main" val="210534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1</a:t>
            </a:fld>
            <a:endParaRPr lang="en-US" dirty="0"/>
          </a:p>
        </p:txBody>
      </p:sp>
    </p:spTree>
    <p:extLst>
      <p:ext uri="{BB962C8B-B14F-4D97-AF65-F5344CB8AC3E}">
        <p14:creationId xmlns:p14="http://schemas.microsoft.com/office/powerpoint/2010/main" val="3979977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10</a:t>
            </a:fld>
            <a:endParaRPr lang="en-US" dirty="0"/>
          </a:p>
        </p:txBody>
      </p:sp>
    </p:spTree>
    <p:extLst>
      <p:ext uri="{BB962C8B-B14F-4D97-AF65-F5344CB8AC3E}">
        <p14:creationId xmlns:p14="http://schemas.microsoft.com/office/powerpoint/2010/main" val="135672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11</a:t>
            </a:fld>
            <a:endParaRPr lang="en-US" dirty="0"/>
          </a:p>
        </p:txBody>
      </p:sp>
    </p:spTree>
    <p:extLst>
      <p:ext uri="{BB962C8B-B14F-4D97-AF65-F5344CB8AC3E}">
        <p14:creationId xmlns:p14="http://schemas.microsoft.com/office/powerpoint/2010/main" val="254454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12</a:t>
            </a:fld>
            <a:endParaRPr lang="en-US" dirty="0"/>
          </a:p>
        </p:txBody>
      </p:sp>
    </p:spTree>
    <p:extLst>
      <p:ext uri="{BB962C8B-B14F-4D97-AF65-F5344CB8AC3E}">
        <p14:creationId xmlns:p14="http://schemas.microsoft.com/office/powerpoint/2010/main" val="82207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13</a:t>
            </a:fld>
            <a:endParaRPr lang="en-US" dirty="0"/>
          </a:p>
        </p:txBody>
      </p:sp>
    </p:spTree>
    <p:extLst>
      <p:ext uri="{BB962C8B-B14F-4D97-AF65-F5344CB8AC3E}">
        <p14:creationId xmlns:p14="http://schemas.microsoft.com/office/powerpoint/2010/main" val="1284216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14</a:t>
            </a:fld>
            <a:endParaRPr lang="en-GB"/>
          </a:p>
        </p:txBody>
      </p:sp>
    </p:spTree>
    <p:extLst>
      <p:ext uri="{BB962C8B-B14F-4D97-AF65-F5344CB8AC3E}">
        <p14:creationId xmlns:p14="http://schemas.microsoft.com/office/powerpoint/2010/main" val="2744701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default, the dashboard shows data from the past 7 days</a:t>
            </a:r>
          </a:p>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15</a:t>
            </a:fld>
            <a:endParaRPr lang="en-GB"/>
          </a:p>
        </p:txBody>
      </p:sp>
    </p:spTree>
    <p:extLst>
      <p:ext uri="{BB962C8B-B14F-4D97-AF65-F5344CB8AC3E}">
        <p14:creationId xmlns:p14="http://schemas.microsoft.com/office/powerpoint/2010/main" val="3228444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16</a:t>
            </a:fld>
            <a:endParaRPr lang="en-GB"/>
          </a:p>
        </p:txBody>
      </p:sp>
    </p:spTree>
    <p:extLst>
      <p:ext uri="{BB962C8B-B14F-4D97-AF65-F5344CB8AC3E}">
        <p14:creationId xmlns:p14="http://schemas.microsoft.com/office/powerpoint/2010/main" val="244037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17</a:t>
            </a:fld>
            <a:endParaRPr lang="en-GB"/>
          </a:p>
        </p:txBody>
      </p:sp>
    </p:spTree>
    <p:extLst>
      <p:ext uri="{BB962C8B-B14F-4D97-AF65-F5344CB8AC3E}">
        <p14:creationId xmlns:p14="http://schemas.microsoft.com/office/powerpoint/2010/main" val="1533611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18</a:t>
            </a:fld>
            <a:endParaRPr lang="en-US" dirty="0"/>
          </a:p>
        </p:txBody>
      </p:sp>
    </p:spTree>
    <p:extLst>
      <p:ext uri="{BB962C8B-B14F-4D97-AF65-F5344CB8AC3E}">
        <p14:creationId xmlns:p14="http://schemas.microsoft.com/office/powerpoint/2010/main" val="1682713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19</a:t>
            </a:fld>
            <a:endParaRPr lang="en-GB"/>
          </a:p>
        </p:txBody>
      </p:sp>
    </p:spTree>
    <p:extLst>
      <p:ext uri="{BB962C8B-B14F-4D97-AF65-F5344CB8AC3E}">
        <p14:creationId xmlns:p14="http://schemas.microsoft.com/office/powerpoint/2010/main" val="426061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2</a:t>
            </a:fld>
            <a:endParaRPr lang="en-US" dirty="0"/>
          </a:p>
        </p:txBody>
      </p:sp>
    </p:spTree>
    <p:extLst>
      <p:ext uri="{BB962C8B-B14F-4D97-AF65-F5344CB8AC3E}">
        <p14:creationId xmlns:p14="http://schemas.microsoft.com/office/powerpoint/2010/main" val="823326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20</a:t>
            </a:fld>
            <a:endParaRPr lang="en-US" dirty="0"/>
          </a:p>
        </p:txBody>
      </p:sp>
    </p:spTree>
    <p:extLst>
      <p:ext uri="{BB962C8B-B14F-4D97-AF65-F5344CB8AC3E}">
        <p14:creationId xmlns:p14="http://schemas.microsoft.com/office/powerpoint/2010/main" val="703788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Global Coordinator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21</a:t>
            </a:fld>
            <a:endParaRPr lang="en-GB"/>
          </a:p>
        </p:txBody>
      </p:sp>
    </p:spTree>
    <p:extLst>
      <p:ext uri="{BB962C8B-B14F-4D97-AF65-F5344CB8AC3E}">
        <p14:creationId xmlns:p14="http://schemas.microsoft.com/office/powerpoint/2010/main" val="517639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Global Coordinator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22</a:t>
            </a:fld>
            <a:endParaRPr lang="en-GB"/>
          </a:p>
        </p:txBody>
      </p:sp>
    </p:spTree>
    <p:extLst>
      <p:ext uri="{BB962C8B-B14F-4D97-AF65-F5344CB8AC3E}">
        <p14:creationId xmlns:p14="http://schemas.microsoft.com/office/powerpoint/2010/main" val="411284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Global Coordinator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23</a:t>
            </a:fld>
            <a:endParaRPr lang="en-GB"/>
          </a:p>
        </p:txBody>
      </p:sp>
    </p:spTree>
    <p:extLst>
      <p:ext uri="{BB962C8B-B14F-4D97-AF65-F5344CB8AC3E}">
        <p14:creationId xmlns:p14="http://schemas.microsoft.com/office/powerpoint/2010/main" val="312215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Global Coordinator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24</a:t>
            </a:fld>
            <a:endParaRPr lang="en-GB"/>
          </a:p>
        </p:txBody>
      </p:sp>
    </p:spTree>
    <p:extLst>
      <p:ext uri="{BB962C8B-B14F-4D97-AF65-F5344CB8AC3E}">
        <p14:creationId xmlns:p14="http://schemas.microsoft.com/office/powerpoint/2010/main" val="1167632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25</a:t>
            </a:fld>
            <a:endParaRPr lang="en-GB"/>
          </a:p>
        </p:txBody>
      </p:sp>
    </p:spTree>
    <p:extLst>
      <p:ext uri="{BB962C8B-B14F-4D97-AF65-F5344CB8AC3E}">
        <p14:creationId xmlns:p14="http://schemas.microsoft.com/office/powerpoint/2010/main" val="4010890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26</a:t>
            </a:fld>
            <a:endParaRPr lang="en-US" dirty="0"/>
          </a:p>
        </p:txBody>
      </p:sp>
    </p:spTree>
    <p:extLst>
      <p:ext uri="{BB962C8B-B14F-4D97-AF65-F5344CB8AC3E}">
        <p14:creationId xmlns:p14="http://schemas.microsoft.com/office/powerpoint/2010/main" val="3180147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Global Coordinator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27</a:t>
            </a:fld>
            <a:endParaRPr lang="en-GB"/>
          </a:p>
        </p:txBody>
      </p:sp>
    </p:spTree>
    <p:extLst>
      <p:ext uri="{BB962C8B-B14F-4D97-AF65-F5344CB8AC3E}">
        <p14:creationId xmlns:p14="http://schemas.microsoft.com/office/powerpoint/2010/main" val="790512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28</a:t>
            </a:fld>
            <a:endParaRPr lang="en-GB"/>
          </a:p>
        </p:txBody>
      </p:sp>
    </p:spTree>
    <p:extLst>
      <p:ext uri="{BB962C8B-B14F-4D97-AF65-F5344CB8AC3E}">
        <p14:creationId xmlns:p14="http://schemas.microsoft.com/office/powerpoint/2010/main" val="2132738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29</a:t>
            </a:fld>
            <a:endParaRPr lang="en-GB"/>
          </a:p>
        </p:txBody>
      </p:sp>
    </p:spTree>
    <p:extLst>
      <p:ext uri="{BB962C8B-B14F-4D97-AF65-F5344CB8AC3E}">
        <p14:creationId xmlns:p14="http://schemas.microsoft.com/office/powerpoint/2010/main" val="54258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3</a:t>
            </a:fld>
            <a:endParaRPr lang="en-US" dirty="0"/>
          </a:p>
        </p:txBody>
      </p:sp>
    </p:spTree>
    <p:extLst>
      <p:ext uri="{BB962C8B-B14F-4D97-AF65-F5344CB8AC3E}">
        <p14:creationId xmlns:p14="http://schemas.microsoft.com/office/powerpoint/2010/main" val="4153483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30</a:t>
            </a:fld>
            <a:endParaRPr lang="en-US" dirty="0"/>
          </a:p>
        </p:txBody>
      </p:sp>
    </p:spTree>
    <p:extLst>
      <p:ext uri="{BB962C8B-B14F-4D97-AF65-F5344CB8AC3E}">
        <p14:creationId xmlns:p14="http://schemas.microsoft.com/office/powerpoint/2010/main" val="1899209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31</a:t>
            </a:fld>
            <a:endParaRPr lang="en-US" dirty="0"/>
          </a:p>
        </p:txBody>
      </p:sp>
    </p:spTree>
    <p:extLst>
      <p:ext uri="{BB962C8B-B14F-4D97-AF65-F5344CB8AC3E}">
        <p14:creationId xmlns:p14="http://schemas.microsoft.com/office/powerpoint/2010/main" val="1259553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Possible to add project and close project (</a:t>
            </a:r>
            <a:r>
              <a:rPr lang="nb-NO" b="1" dirty="0" err="1"/>
              <a:t>only</a:t>
            </a:r>
            <a:r>
              <a:rPr lang="nb-NO" b="1" dirty="0"/>
              <a:t> managers + </a:t>
            </a:r>
            <a:r>
              <a:rPr lang="nb-NO" b="1" dirty="0" err="1"/>
              <a:t>technical</a:t>
            </a:r>
            <a:r>
              <a:rPr lang="nb-NO" b="1" dirty="0"/>
              <a:t> </a:t>
            </a:r>
            <a:r>
              <a:rPr lang="nb-NO" b="1" dirty="0" err="1"/>
              <a:t>advisors</a:t>
            </a:r>
            <a:r>
              <a:rPr lang="nb-NO" b="1" dirty="0"/>
              <a:t>). </a:t>
            </a:r>
          </a:p>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32</a:t>
            </a:fld>
            <a:endParaRPr lang="en-GB"/>
          </a:p>
        </p:txBody>
      </p:sp>
    </p:spTree>
    <p:extLst>
      <p:ext uri="{BB962C8B-B14F-4D97-AF65-F5344CB8AC3E}">
        <p14:creationId xmlns:p14="http://schemas.microsoft.com/office/powerpoint/2010/main" val="1112637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Only managers</a:t>
            </a:r>
          </a:p>
        </p:txBody>
      </p:sp>
      <p:sp>
        <p:nvSpPr>
          <p:cNvPr id="4" name="Slide Number Placeholder 3"/>
          <p:cNvSpPr>
            <a:spLocks noGrp="1"/>
          </p:cNvSpPr>
          <p:nvPr>
            <p:ph type="sldNum" sz="quarter" idx="5"/>
          </p:nvPr>
        </p:nvSpPr>
        <p:spPr/>
        <p:txBody>
          <a:bodyPr/>
          <a:lstStyle/>
          <a:p>
            <a:fld id="{FC02D3B9-A027-4522-AFEE-D2065E43A4D8}" type="slidenum">
              <a:rPr lang="en-GB" smtClean="0"/>
              <a:t>33</a:t>
            </a:fld>
            <a:endParaRPr lang="en-GB"/>
          </a:p>
        </p:txBody>
      </p:sp>
    </p:spTree>
    <p:extLst>
      <p:ext uri="{BB962C8B-B14F-4D97-AF65-F5344CB8AC3E}">
        <p14:creationId xmlns:p14="http://schemas.microsoft.com/office/powerpoint/2010/main" val="4098653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Only for managers</a:t>
            </a:r>
          </a:p>
        </p:txBody>
      </p:sp>
      <p:sp>
        <p:nvSpPr>
          <p:cNvPr id="4" name="Slide Number Placeholder 3"/>
          <p:cNvSpPr>
            <a:spLocks noGrp="1"/>
          </p:cNvSpPr>
          <p:nvPr>
            <p:ph type="sldNum" sz="quarter" idx="5"/>
          </p:nvPr>
        </p:nvSpPr>
        <p:spPr/>
        <p:txBody>
          <a:bodyPr/>
          <a:lstStyle/>
          <a:p>
            <a:fld id="{FC02D3B9-A027-4522-AFEE-D2065E43A4D8}" type="slidenum">
              <a:rPr lang="en-GB" smtClean="0"/>
              <a:t>34</a:t>
            </a:fld>
            <a:endParaRPr lang="en-GB"/>
          </a:p>
        </p:txBody>
      </p:sp>
    </p:spTree>
    <p:extLst>
      <p:ext uri="{BB962C8B-B14F-4D97-AF65-F5344CB8AC3E}">
        <p14:creationId xmlns:p14="http://schemas.microsoft.com/office/powerpoint/2010/main" val="81033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35</a:t>
            </a:fld>
            <a:endParaRPr lang="en-US" dirty="0"/>
          </a:p>
        </p:txBody>
      </p:sp>
    </p:spTree>
    <p:extLst>
      <p:ext uri="{BB962C8B-B14F-4D97-AF65-F5344CB8AC3E}">
        <p14:creationId xmlns:p14="http://schemas.microsoft.com/office/powerpoint/2010/main" val="4018409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36</a:t>
            </a:fld>
            <a:endParaRPr lang="en-GB"/>
          </a:p>
        </p:txBody>
      </p:sp>
    </p:spTree>
    <p:extLst>
      <p:ext uri="{BB962C8B-B14F-4D97-AF65-F5344CB8AC3E}">
        <p14:creationId xmlns:p14="http://schemas.microsoft.com/office/powerpoint/2010/main" val="3695701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37</a:t>
            </a:fld>
            <a:endParaRPr lang="en-GB"/>
          </a:p>
        </p:txBody>
      </p:sp>
    </p:spTree>
    <p:extLst>
      <p:ext uri="{BB962C8B-B14F-4D97-AF65-F5344CB8AC3E}">
        <p14:creationId xmlns:p14="http://schemas.microsoft.com/office/powerpoint/2010/main" val="1336446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38</a:t>
            </a:fld>
            <a:endParaRPr lang="en-GB"/>
          </a:p>
        </p:txBody>
      </p:sp>
    </p:spTree>
    <p:extLst>
      <p:ext uri="{BB962C8B-B14F-4D97-AF65-F5344CB8AC3E}">
        <p14:creationId xmlns:p14="http://schemas.microsoft.com/office/powerpoint/2010/main" val="3081408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39</a:t>
            </a:fld>
            <a:endParaRPr lang="en-GB"/>
          </a:p>
        </p:txBody>
      </p:sp>
    </p:spTree>
    <p:extLst>
      <p:ext uri="{BB962C8B-B14F-4D97-AF65-F5344CB8AC3E}">
        <p14:creationId xmlns:p14="http://schemas.microsoft.com/office/powerpoint/2010/main" val="185851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4</a:t>
            </a:fld>
            <a:endParaRPr lang="en-US" dirty="0"/>
          </a:p>
        </p:txBody>
      </p:sp>
    </p:spTree>
    <p:extLst>
      <p:ext uri="{BB962C8B-B14F-4D97-AF65-F5344CB8AC3E}">
        <p14:creationId xmlns:p14="http://schemas.microsoft.com/office/powerpoint/2010/main" val="560213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40</a:t>
            </a:fld>
            <a:endParaRPr lang="en-GB"/>
          </a:p>
        </p:txBody>
      </p:sp>
    </p:spTree>
    <p:extLst>
      <p:ext uri="{BB962C8B-B14F-4D97-AF65-F5344CB8AC3E}">
        <p14:creationId xmlns:p14="http://schemas.microsoft.com/office/powerpoint/2010/main" val="1847294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41</a:t>
            </a:fld>
            <a:endParaRPr lang="en-GB"/>
          </a:p>
        </p:txBody>
      </p:sp>
    </p:spTree>
    <p:extLst>
      <p:ext uri="{BB962C8B-B14F-4D97-AF65-F5344CB8AC3E}">
        <p14:creationId xmlns:p14="http://schemas.microsoft.com/office/powerpoint/2010/main" val="4147144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42</a:t>
            </a:fld>
            <a:endParaRPr lang="en-GB"/>
          </a:p>
        </p:txBody>
      </p:sp>
    </p:spTree>
    <p:extLst>
      <p:ext uri="{BB962C8B-B14F-4D97-AF65-F5344CB8AC3E}">
        <p14:creationId xmlns:p14="http://schemas.microsoft.com/office/powerpoint/2010/main" val="3589240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43</a:t>
            </a:fld>
            <a:endParaRPr lang="en-GB"/>
          </a:p>
        </p:txBody>
      </p:sp>
    </p:spTree>
    <p:extLst>
      <p:ext uri="{BB962C8B-B14F-4D97-AF65-F5344CB8AC3E}">
        <p14:creationId xmlns:p14="http://schemas.microsoft.com/office/powerpoint/2010/main" val="1369148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44</a:t>
            </a:fld>
            <a:endParaRPr lang="en-GB"/>
          </a:p>
        </p:txBody>
      </p:sp>
    </p:spTree>
    <p:extLst>
      <p:ext uri="{BB962C8B-B14F-4D97-AF65-F5344CB8AC3E}">
        <p14:creationId xmlns:p14="http://schemas.microsoft.com/office/powerpoint/2010/main" val="373499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45</a:t>
            </a:fld>
            <a:endParaRPr lang="en-US" dirty="0"/>
          </a:p>
        </p:txBody>
      </p:sp>
    </p:spTree>
    <p:extLst>
      <p:ext uri="{BB962C8B-B14F-4D97-AF65-F5344CB8AC3E}">
        <p14:creationId xmlns:p14="http://schemas.microsoft.com/office/powerpoint/2010/main" val="2238627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Supervisor</a:t>
            </a:r>
            <a:r>
              <a:rPr lang="en-US" dirty="0"/>
              <a:t> </a:t>
            </a:r>
          </a:p>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46</a:t>
            </a:fld>
            <a:endParaRPr lang="en-GB"/>
          </a:p>
        </p:txBody>
      </p:sp>
    </p:spTree>
    <p:extLst>
      <p:ext uri="{BB962C8B-B14F-4D97-AF65-F5344CB8AC3E}">
        <p14:creationId xmlns:p14="http://schemas.microsoft.com/office/powerpoint/2010/main" val="4065318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Supervisor</a:t>
            </a:r>
            <a:r>
              <a:rPr lang="en-US" dirty="0"/>
              <a:t> </a:t>
            </a:r>
          </a:p>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47</a:t>
            </a:fld>
            <a:endParaRPr lang="en-GB"/>
          </a:p>
        </p:txBody>
      </p:sp>
    </p:spTree>
    <p:extLst>
      <p:ext uri="{BB962C8B-B14F-4D97-AF65-F5344CB8AC3E}">
        <p14:creationId xmlns:p14="http://schemas.microsoft.com/office/powerpoint/2010/main" val="2967447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Supervisor</a:t>
            </a:r>
            <a:r>
              <a:rPr lang="en-US" dirty="0"/>
              <a:t> </a:t>
            </a:r>
          </a:p>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48</a:t>
            </a:fld>
            <a:endParaRPr lang="en-GB"/>
          </a:p>
        </p:txBody>
      </p:sp>
    </p:spTree>
    <p:extLst>
      <p:ext uri="{BB962C8B-B14F-4D97-AF65-F5344CB8AC3E}">
        <p14:creationId xmlns:p14="http://schemas.microsoft.com/office/powerpoint/2010/main" val="2960980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49</a:t>
            </a:fld>
            <a:endParaRPr lang="en-GB"/>
          </a:p>
        </p:txBody>
      </p:sp>
    </p:spTree>
    <p:extLst>
      <p:ext uri="{BB962C8B-B14F-4D97-AF65-F5344CB8AC3E}">
        <p14:creationId xmlns:p14="http://schemas.microsoft.com/office/powerpoint/2010/main" val="2862881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5</a:t>
            </a:fld>
            <a:endParaRPr lang="en-US" dirty="0"/>
          </a:p>
        </p:txBody>
      </p:sp>
    </p:spTree>
    <p:extLst>
      <p:ext uri="{BB962C8B-B14F-4D97-AF65-F5344CB8AC3E}">
        <p14:creationId xmlns:p14="http://schemas.microsoft.com/office/powerpoint/2010/main" val="381314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50</a:t>
            </a:fld>
            <a:endParaRPr lang="en-US" dirty="0"/>
          </a:p>
        </p:txBody>
      </p:sp>
    </p:spTree>
    <p:extLst>
      <p:ext uri="{BB962C8B-B14F-4D97-AF65-F5344CB8AC3E}">
        <p14:creationId xmlns:p14="http://schemas.microsoft.com/office/powerpoint/2010/main" val="7875801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sz="1600" dirty="0"/>
              <a:t>Export to excel (only managers) </a:t>
            </a:r>
          </a:p>
          <a:p>
            <a:pPr marL="742950" lvl="1" indent="-285750">
              <a:buFont typeface="Arial" panose="020B0604020202020204" pitchFamily="34" charset="0"/>
              <a:buChar char="•"/>
            </a:pPr>
            <a:r>
              <a:rPr lang="en-US" sz="1600" dirty="0"/>
              <a:t>Export to csv (only managers) </a:t>
            </a:r>
          </a:p>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51</a:t>
            </a:fld>
            <a:endParaRPr lang="en-GB"/>
          </a:p>
        </p:txBody>
      </p:sp>
    </p:spTree>
    <p:extLst>
      <p:ext uri="{BB962C8B-B14F-4D97-AF65-F5344CB8AC3E}">
        <p14:creationId xmlns:p14="http://schemas.microsoft.com/office/powerpoint/2010/main" val="10715916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sz="1600" dirty="0"/>
              <a:t>Export to excel (only managers) </a:t>
            </a:r>
          </a:p>
          <a:p>
            <a:pPr marL="742950" lvl="1" indent="-285750">
              <a:buFont typeface="Arial" panose="020B0604020202020204" pitchFamily="34" charset="0"/>
              <a:buChar char="•"/>
            </a:pPr>
            <a:r>
              <a:rPr lang="en-US" sz="1600" dirty="0"/>
              <a:t>Export to csv (only managers) </a:t>
            </a:r>
          </a:p>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52</a:t>
            </a:fld>
            <a:endParaRPr lang="en-GB"/>
          </a:p>
        </p:txBody>
      </p:sp>
    </p:spTree>
    <p:extLst>
      <p:ext uri="{BB962C8B-B14F-4D97-AF65-F5344CB8AC3E}">
        <p14:creationId xmlns:p14="http://schemas.microsoft.com/office/powerpoint/2010/main" val="28025663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53</a:t>
            </a:fld>
            <a:endParaRPr lang="en-GB"/>
          </a:p>
        </p:txBody>
      </p:sp>
    </p:spTree>
    <p:extLst>
      <p:ext uri="{BB962C8B-B14F-4D97-AF65-F5344CB8AC3E}">
        <p14:creationId xmlns:p14="http://schemas.microsoft.com/office/powerpoint/2010/main" val="2598086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54</a:t>
            </a:fld>
            <a:endParaRPr lang="en-GB"/>
          </a:p>
        </p:txBody>
      </p:sp>
    </p:spTree>
    <p:extLst>
      <p:ext uri="{BB962C8B-B14F-4D97-AF65-F5344CB8AC3E}">
        <p14:creationId xmlns:p14="http://schemas.microsoft.com/office/powerpoint/2010/main" val="5834679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55</a:t>
            </a:fld>
            <a:endParaRPr lang="en-GB"/>
          </a:p>
        </p:txBody>
      </p:sp>
    </p:spTree>
    <p:extLst>
      <p:ext uri="{BB962C8B-B14F-4D97-AF65-F5344CB8AC3E}">
        <p14:creationId xmlns:p14="http://schemas.microsoft.com/office/powerpoint/2010/main" val="1126241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C02D3B9-A027-4522-AFEE-D2065E43A4D8}" type="slidenum">
              <a:rPr lang="en-GB" smtClean="0"/>
              <a:t>56</a:t>
            </a:fld>
            <a:endParaRPr lang="en-GB"/>
          </a:p>
        </p:txBody>
      </p:sp>
    </p:spTree>
    <p:extLst>
      <p:ext uri="{BB962C8B-B14F-4D97-AF65-F5344CB8AC3E}">
        <p14:creationId xmlns:p14="http://schemas.microsoft.com/office/powerpoint/2010/main" val="7107014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57</a:t>
            </a:fld>
            <a:endParaRPr lang="en-US" dirty="0"/>
          </a:p>
        </p:txBody>
      </p:sp>
    </p:spTree>
    <p:extLst>
      <p:ext uri="{BB962C8B-B14F-4D97-AF65-F5344CB8AC3E}">
        <p14:creationId xmlns:p14="http://schemas.microsoft.com/office/powerpoint/2010/main" val="10440336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Supervisor</a:t>
            </a:r>
            <a:r>
              <a:rPr lang="en-US" dirty="0"/>
              <a:t> </a:t>
            </a:r>
          </a:p>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58</a:t>
            </a:fld>
            <a:endParaRPr lang="en-GB"/>
          </a:p>
        </p:txBody>
      </p:sp>
    </p:spTree>
    <p:extLst>
      <p:ext uri="{BB962C8B-B14F-4D97-AF65-F5344CB8AC3E}">
        <p14:creationId xmlns:p14="http://schemas.microsoft.com/office/powerpoint/2010/main" val="31296128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Supervisor</a:t>
            </a:r>
            <a:r>
              <a:rPr lang="en-US" dirty="0"/>
              <a:t> </a:t>
            </a:r>
          </a:p>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59</a:t>
            </a:fld>
            <a:endParaRPr lang="en-GB"/>
          </a:p>
        </p:txBody>
      </p:sp>
    </p:spTree>
    <p:extLst>
      <p:ext uri="{BB962C8B-B14F-4D97-AF65-F5344CB8AC3E}">
        <p14:creationId xmlns:p14="http://schemas.microsoft.com/office/powerpoint/2010/main" val="299531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6</a:t>
            </a:fld>
            <a:endParaRPr lang="en-US" dirty="0"/>
          </a:p>
        </p:txBody>
      </p:sp>
    </p:spTree>
    <p:extLst>
      <p:ext uri="{BB962C8B-B14F-4D97-AF65-F5344CB8AC3E}">
        <p14:creationId xmlns:p14="http://schemas.microsoft.com/office/powerpoint/2010/main" val="32312701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Supervisor</a:t>
            </a:r>
            <a:r>
              <a:rPr lang="en-US" dirty="0"/>
              <a:t> </a:t>
            </a:r>
          </a:p>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60</a:t>
            </a:fld>
            <a:endParaRPr lang="en-GB"/>
          </a:p>
        </p:txBody>
      </p:sp>
    </p:spTree>
    <p:extLst>
      <p:ext uri="{BB962C8B-B14F-4D97-AF65-F5344CB8AC3E}">
        <p14:creationId xmlns:p14="http://schemas.microsoft.com/office/powerpoint/2010/main" val="41120307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Supervisor</a:t>
            </a:r>
            <a:r>
              <a:rPr lang="en-US" dirty="0"/>
              <a:t> </a:t>
            </a:r>
          </a:p>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61</a:t>
            </a:fld>
            <a:endParaRPr lang="en-GB"/>
          </a:p>
        </p:txBody>
      </p:sp>
    </p:spTree>
    <p:extLst>
      <p:ext uri="{BB962C8B-B14F-4D97-AF65-F5344CB8AC3E}">
        <p14:creationId xmlns:p14="http://schemas.microsoft.com/office/powerpoint/2010/main" val="29761527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Supervisor</a:t>
            </a:r>
            <a:r>
              <a:rPr lang="en-US" dirty="0"/>
              <a:t> </a:t>
            </a:r>
          </a:p>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62</a:t>
            </a:fld>
            <a:endParaRPr lang="en-GB"/>
          </a:p>
        </p:txBody>
      </p:sp>
    </p:spTree>
    <p:extLst>
      <p:ext uri="{BB962C8B-B14F-4D97-AF65-F5344CB8AC3E}">
        <p14:creationId xmlns:p14="http://schemas.microsoft.com/office/powerpoint/2010/main" val="27397795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63</a:t>
            </a:fld>
            <a:endParaRPr lang="en-GB"/>
          </a:p>
        </p:txBody>
      </p:sp>
    </p:spTree>
    <p:extLst>
      <p:ext uri="{BB962C8B-B14F-4D97-AF65-F5344CB8AC3E}">
        <p14:creationId xmlns:p14="http://schemas.microsoft.com/office/powerpoint/2010/main" val="39911671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64</a:t>
            </a:fld>
            <a:endParaRPr lang="en-US" dirty="0"/>
          </a:p>
        </p:txBody>
      </p:sp>
    </p:spTree>
    <p:extLst>
      <p:ext uri="{BB962C8B-B14F-4D97-AF65-F5344CB8AC3E}">
        <p14:creationId xmlns:p14="http://schemas.microsoft.com/office/powerpoint/2010/main" val="11936666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Relevant for: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Managers (Head manager, Manager, Technical Advisor)</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Supervisor</a:t>
            </a:r>
            <a:r>
              <a:rPr lang="en-US" dirty="0"/>
              <a:t> </a:t>
            </a:r>
          </a:p>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65</a:t>
            </a:fld>
            <a:endParaRPr lang="en-GB"/>
          </a:p>
        </p:txBody>
      </p:sp>
    </p:spTree>
    <p:extLst>
      <p:ext uri="{BB962C8B-B14F-4D97-AF65-F5344CB8AC3E}">
        <p14:creationId xmlns:p14="http://schemas.microsoft.com/office/powerpoint/2010/main" val="9205376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02D3B9-A027-4522-AFEE-D2065E43A4D8}" type="slidenum">
              <a:rPr lang="en-GB" smtClean="0"/>
              <a:t>66</a:t>
            </a:fld>
            <a:endParaRPr lang="en-GB"/>
          </a:p>
        </p:txBody>
      </p:sp>
    </p:spTree>
    <p:extLst>
      <p:ext uri="{BB962C8B-B14F-4D97-AF65-F5344CB8AC3E}">
        <p14:creationId xmlns:p14="http://schemas.microsoft.com/office/powerpoint/2010/main" val="18227386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67</a:t>
            </a:fld>
            <a:endParaRPr lang="en-US" dirty="0"/>
          </a:p>
        </p:txBody>
      </p:sp>
    </p:spTree>
    <p:extLst>
      <p:ext uri="{BB962C8B-B14F-4D97-AF65-F5344CB8AC3E}">
        <p14:creationId xmlns:p14="http://schemas.microsoft.com/office/powerpoint/2010/main" val="100430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7</a:t>
            </a:fld>
            <a:endParaRPr lang="en-US" dirty="0"/>
          </a:p>
        </p:txBody>
      </p:sp>
    </p:spTree>
    <p:extLst>
      <p:ext uri="{BB962C8B-B14F-4D97-AF65-F5344CB8AC3E}">
        <p14:creationId xmlns:p14="http://schemas.microsoft.com/office/powerpoint/2010/main" val="3083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8</a:t>
            </a:fld>
            <a:endParaRPr lang="en-US" dirty="0"/>
          </a:p>
        </p:txBody>
      </p:sp>
    </p:spTree>
    <p:extLst>
      <p:ext uri="{BB962C8B-B14F-4D97-AF65-F5344CB8AC3E}">
        <p14:creationId xmlns:p14="http://schemas.microsoft.com/office/powerpoint/2010/main" val="2519805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2D3B9-A027-4522-AFEE-D2065E43A4D8}" type="slidenum">
              <a:rPr lang="en-US" smtClean="0"/>
              <a:t>9</a:t>
            </a:fld>
            <a:endParaRPr lang="en-US" dirty="0"/>
          </a:p>
        </p:txBody>
      </p:sp>
    </p:spTree>
    <p:extLst>
      <p:ext uri="{BB962C8B-B14F-4D97-AF65-F5344CB8AC3E}">
        <p14:creationId xmlns:p14="http://schemas.microsoft.com/office/powerpoint/2010/main" val="1287555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0BDB2C3-506E-410D-8223-D14286762BEE}"/>
              </a:ext>
            </a:extLst>
          </p:cNvPr>
          <p:cNvGraphicFramePr>
            <a:graphicFrameLocks noChangeAspect="1"/>
          </p:cNvGraphicFramePr>
          <p:nvPr userDrawn="1">
            <p:custDataLst>
              <p:tags r:id="rId2"/>
            </p:custDataLst>
            <p:extLst>
              <p:ext uri="{D42A27DB-BD31-4B8C-83A1-F6EECF244321}">
                <p14:modId xmlns:p14="http://schemas.microsoft.com/office/powerpoint/2010/main" val="3584925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45"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DB27EE6-49AA-4EE5-8561-0FFEA587F37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03BA7BF6-1A8E-4170-958D-AE3AD7A8238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a:t>
            </a:r>
            <a:r>
              <a:rPr lang="en-US"/>
              <a:t>title style</a:t>
            </a:r>
            <a:endParaRPr lang="en-US" dirty="0"/>
          </a:p>
        </p:txBody>
      </p:sp>
      <p:sp>
        <p:nvSpPr>
          <p:cNvPr id="3" name="Subtitle 2">
            <a:extLst>
              <a:ext uri="{FF2B5EF4-FFF2-40B4-BE49-F238E27FC236}">
                <a16:creationId xmlns:a16="http://schemas.microsoft.com/office/drawing/2014/main" id="{5B25CE56-FED3-47FF-B4DE-B9F6E0E3BA98}"/>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4" name="Date Placeholder 3">
            <a:extLst>
              <a:ext uri="{FF2B5EF4-FFF2-40B4-BE49-F238E27FC236}">
                <a16:creationId xmlns:a16="http://schemas.microsoft.com/office/drawing/2014/main" id="{93D9D6C7-1748-4B24-9EDB-89C7ACB0E54C}"/>
              </a:ext>
            </a:extLst>
          </p:cNvPr>
          <p:cNvSpPr>
            <a:spLocks noGrp="1"/>
          </p:cNvSpPr>
          <p:nvPr>
            <p:ph type="dt" sz="half" idx="10"/>
          </p:nvPr>
        </p:nvSpPr>
        <p:spPr/>
        <p:txBody>
          <a:bodyPr/>
          <a:lstStyle/>
          <a:p>
            <a:fld id="{173C621B-D401-4818-A506-5D5AD1B9D06F}" type="datetime1">
              <a:rPr lang="en-US" smtClean="0"/>
              <a:t>16-Apr-20</a:t>
            </a:fld>
            <a:endParaRPr lang="en-US" dirty="0"/>
          </a:p>
        </p:txBody>
      </p:sp>
      <p:sp>
        <p:nvSpPr>
          <p:cNvPr id="5" name="Footer Placeholder 4">
            <a:extLst>
              <a:ext uri="{FF2B5EF4-FFF2-40B4-BE49-F238E27FC236}">
                <a16:creationId xmlns:a16="http://schemas.microsoft.com/office/drawing/2014/main" id="{84938784-23A6-4B31-AE65-963EAF1C1B6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250A48A-FB36-43E1-BA28-320789690E9E}"/>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spTree>
    <p:extLst>
      <p:ext uri="{BB962C8B-B14F-4D97-AF65-F5344CB8AC3E}">
        <p14:creationId xmlns:p14="http://schemas.microsoft.com/office/powerpoint/2010/main" val="27086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F763F9E-7CF1-4B81-A2CB-0B63BB76F09C}"/>
              </a:ext>
            </a:extLst>
          </p:cNvPr>
          <p:cNvGraphicFramePr>
            <a:graphicFrameLocks noChangeAspect="1"/>
          </p:cNvGraphicFramePr>
          <p:nvPr userDrawn="1">
            <p:custDataLst>
              <p:tags r:id="rId2"/>
            </p:custDataLst>
            <p:extLst>
              <p:ext uri="{D42A27DB-BD31-4B8C-83A1-F6EECF244321}">
                <p14:modId xmlns:p14="http://schemas.microsoft.com/office/powerpoint/2010/main" val="1403469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61"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E369C2-EC2B-49F2-B921-BACCE1F17F8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4ED623F3-2D5B-452F-9BC2-387948084634}"/>
              </a:ext>
            </a:extLst>
          </p:cNvPr>
          <p:cNvSpPr>
            <a:spLocks noGrp="1"/>
          </p:cNvSpPr>
          <p:nvPr>
            <p:ph type="title"/>
          </p:nvPr>
        </p:nvSpPr>
        <p:spPr/>
        <p:txBody>
          <a:bodyPr/>
          <a:lstStyle/>
          <a:p>
            <a:r>
              <a:rPr lang="en-US" dirty="0"/>
              <a:t>Click to edit Master </a:t>
            </a:r>
            <a:r>
              <a:rPr lang="en-US"/>
              <a:t>title style</a:t>
            </a:r>
            <a:endParaRPr lang="en-US" dirty="0"/>
          </a:p>
        </p:txBody>
      </p:sp>
      <p:sp>
        <p:nvSpPr>
          <p:cNvPr id="3" name="Date Placeholder 2">
            <a:extLst>
              <a:ext uri="{FF2B5EF4-FFF2-40B4-BE49-F238E27FC236}">
                <a16:creationId xmlns:a16="http://schemas.microsoft.com/office/drawing/2014/main" id="{0053E2AB-4B7F-4AF1-9B97-6B4CB89AC7E0}"/>
              </a:ext>
            </a:extLst>
          </p:cNvPr>
          <p:cNvSpPr>
            <a:spLocks noGrp="1"/>
          </p:cNvSpPr>
          <p:nvPr>
            <p:ph type="dt" sz="half" idx="10"/>
          </p:nvPr>
        </p:nvSpPr>
        <p:spPr/>
        <p:txBody>
          <a:bodyPr/>
          <a:lstStyle/>
          <a:p>
            <a:fld id="{D0A614A2-1CE1-43FE-B530-6423AF75D55F}" type="datetime1">
              <a:rPr lang="en-US" smtClean="0"/>
              <a:t>16-Apr-20</a:t>
            </a:fld>
            <a:endParaRPr lang="en-US" dirty="0"/>
          </a:p>
        </p:txBody>
      </p:sp>
      <p:sp>
        <p:nvSpPr>
          <p:cNvPr id="4" name="Footer Placeholder 3">
            <a:extLst>
              <a:ext uri="{FF2B5EF4-FFF2-40B4-BE49-F238E27FC236}">
                <a16:creationId xmlns:a16="http://schemas.microsoft.com/office/drawing/2014/main" id="{CF2D982A-62BC-4238-89CF-DE70928CF01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10CE0E70-7F9B-42FA-91ED-D744F59FE169}"/>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pic>
        <p:nvPicPr>
          <p:cNvPr id="6" name="Picture 5">
            <a:extLst>
              <a:ext uri="{FF2B5EF4-FFF2-40B4-BE49-F238E27FC236}">
                <a16:creationId xmlns:a16="http://schemas.microsoft.com/office/drawing/2014/main" id="{6CDEF1FE-C8AE-45D3-B388-FC83EC13245A}"/>
              </a:ext>
            </a:extLst>
          </p:cNvPr>
          <p:cNvPicPr>
            <a:picLocks noChangeAspect="1"/>
          </p:cNvPicPr>
          <p:nvPr userDrawn="1"/>
        </p:nvPicPr>
        <p:blipFill>
          <a:blip r:embed="rId7">
            <a:alphaModFix amt="10000"/>
            <a:extLst>
              <a:ext uri="{28A0092B-C50C-407E-A947-70E740481C1C}">
                <a14:useLocalDpi xmlns:a14="http://schemas.microsoft.com/office/drawing/2010/main" val="0"/>
              </a:ext>
            </a:extLst>
          </a:blip>
          <a:stretch>
            <a:fillRect/>
          </a:stretch>
        </p:blipFill>
        <p:spPr>
          <a:xfrm>
            <a:off x="171189" y="1954942"/>
            <a:ext cx="11849621" cy="4137153"/>
          </a:xfrm>
          <a:prstGeom prst="rect">
            <a:avLst/>
          </a:prstGeom>
        </p:spPr>
      </p:pic>
    </p:spTree>
    <p:extLst>
      <p:ext uri="{BB962C8B-B14F-4D97-AF65-F5344CB8AC3E}">
        <p14:creationId xmlns:p14="http://schemas.microsoft.com/office/powerpoint/2010/main" val="286590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1EC549-90AA-4422-9E80-F7ECA85FC845}"/>
              </a:ext>
            </a:extLst>
          </p:cNvPr>
          <p:cNvGraphicFramePr>
            <a:graphicFrameLocks noChangeAspect="1"/>
          </p:cNvGraphicFramePr>
          <p:nvPr userDrawn="1">
            <p:custDataLst>
              <p:tags r:id="rId2"/>
            </p:custDataLst>
            <p:extLst>
              <p:ext uri="{D42A27DB-BD31-4B8C-83A1-F6EECF244321}">
                <p14:modId xmlns:p14="http://schemas.microsoft.com/office/powerpoint/2010/main" val="3617976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85"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530757A4-8805-4FDC-98D1-11EE22F37E1A}"/>
              </a:ext>
            </a:extLst>
          </p:cNvPr>
          <p:cNvSpPr>
            <a:spLocks noGrp="1"/>
          </p:cNvSpPr>
          <p:nvPr>
            <p:ph type="dt" sz="half" idx="10"/>
          </p:nvPr>
        </p:nvSpPr>
        <p:spPr/>
        <p:txBody>
          <a:bodyPr/>
          <a:lstStyle/>
          <a:p>
            <a:fld id="{BE7C40D6-EE8A-48DA-B4B7-E309371F6472}" type="datetime1">
              <a:rPr lang="en-US" smtClean="0"/>
              <a:t>16-Apr-20</a:t>
            </a:fld>
            <a:endParaRPr lang="en-US" dirty="0"/>
          </a:p>
        </p:txBody>
      </p:sp>
      <p:sp>
        <p:nvSpPr>
          <p:cNvPr id="3" name="Footer Placeholder 2">
            <a:extLst>
              <a:ext uri="{FF2B5EF4-FFF2-40B4-BE49-F238E27FC236}">
                <a16:creationId xmlns:a16="http://schemas.microsoft.com/office/drawing/2014/main" id="{64AFA6A5-481C-46CD-87AC-BD88A9DAAB9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E71786-41FE-44FE-860E-7DB7D0CFC1C2}"/>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spTree>
    <p:extLst>
      <p:ext uri="{BB962C8B-B14F-4D97-AF65-F5344CB8AC3E}">
        <p14:creationId xmlns:p14="http://schemas.microsoft.com/office/powerpoint/2010/main" val="1178347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0E00AC3-C232-415C-B944-AE7617863825}"/>
              </a:ext>
            </a:extLst>
          </p:cNvPr>
          <p:cNvGraphicFramePr>
            <a:graphicFrameLocks noChangeAspect="1"/>
          </p:cNvGraphicFramePr>
          <p:nvPr userDrawn="1">
            <p:custDataLst>
              <p:tags r:id="rId2"/>
            </p:custDataLst>
            <p:extLst>
              <p:ext uri="{D42A27DB-BD31-4B8C-83A1-F6EECF244321}">
                <p14:modId xmlns:p14="http://schemas.microsoft.com/office/powerpoint/2010/main" val="3493333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09"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530757A4-8805-4FDC-98D1-11EE22F37E1A}"/>
              </a:ext>
            </a:extLst>
          </p:cNvPr>
          <p:cNvSpPr>
            <a:spLocks noGrp="1"/>
          </p:cNvSpPr>
          <p:nvPr>
            <p:ph type="dt" sz="half" idx="10"/>
          </p:nvPr>
        </p:nvSpPr>
        <p:spPr/>
        <p:txBody>
          <a:bodyPr/>
          <a:lstStyle/>
          <a:p>
            <a:fld id="{2774E1A1-FD0C-4CC4-AA95-5AF3846A1B9E}" type="datetime1">
              <a:rPr lang="en-US" smtClean="0"/>
              <a:t>16-Apr-20</a:t>
            </a:fld>
            <a:endParaRPr lang="en-US" dirty="0"/>
          </a:p>
        </p:txBody>
      </p:sp>
      <p:sp>
        <p:nvSpPr>
          <p:cNvPr id="3" name="Footer Placeholder 2">
            <a:extLst>
              <a:ext uri="{FF2B5EF4-FFF2-40B4-BE49-F238E27FC236}">
                <a16:creationId xmlns:a16="http://schemas.microsoft.com/office/drawing/2014/main" id="{64AFA6A5-481C-46CD-87AC-BD88A9DAAB9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E71786-41FE-44FE-860E-7DB7D0CFC1C2}"/>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pic>
        <p:nvPicPr>
          <p:cNvPr id="5" name="Picture 4">
            <a:extLst>
              <a:ext uri="{FF2B5EF4-FFF2-40B4-BE49-F238E27FC236}">
                <a16:creationId xmlns:a16="http://schemas.microsoft.com/office/drawing/2014/main" id="{14B23A7D-2EF3-454C-ACD8-FE24817D67D1}"/>
              </a:ext>
            </a:extLst>
          </p:cNvPr>
          <p:cNvPicPr>
            <a:picLocks noChangeAspect="1"/>
          </p:cNvPicPr>
          <p:nvPr userDrawn="1"/>
        </p:nvPicPr>
        <p:blipFill>
          <a:blip r:embed="rId6">
            <a:alphaModFix amt="10000"/>
            <a:extLst>
              <a:ext uri="{28A0092B-C50C-407E-A947-70E740481C1C}">
                <a14:useLocalDpi xmlns:a14="http://schemas.microsoft.com/office/drawing/2010/main" val="0"/>
              </a:ext>
            </a:extLst>
          </a:blip>
          <a:stretch>
            <a:fillRect/>
          </a:stretch>
        </p:blipFill>
        <p:spPr>
          <a:xfrm>
            <a:off x="171189" y="875231"/>
            <a:ext cx="11849621" cy="4137153"/>
          </a:xfrm>
          <a:prstGeom prst="rect">
            <a:avLst/>
          </a:prstGeom>
        </p:spPr>
      </p:pic>
    </p:spTree>
    <p:extLst>
      <p:ext uri="{BB962C8B-B14F-4D97-AF65-F5344CB8AC3E}">
        <p14:creationId xmlns:p14="http://schemas.microsoft.com/office/powerpoint/2010/main" val="126539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695CD58-AE63-430C-BAC8-039CB3F33BB0}"/>
              </a:ext>
            </a:extLst>
          </p:cNvPr>
          <p:cNvGraphicFramePr>
            <a:graphicFrameLocks noChangeAspect="1"/>
          </p:cNvGraphicFramePr>
          <p:nvPr userDrawn="1">
            <p:custDataLst>
              <p:tags r:id="rId2"/>
            </p:custDataLst>
            <p:extLst>
              <p:ext uri="{D42A27DB-BD31-4B8C-83A1-F6EECF244321}">
                <p14:modId xmlns:p14="http://schemas.microsoft.com/office/powerpoint/2010/main" val="139864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33"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7E3E865-690D-4E1C-A486-11085240B99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81600697-6D81-4891-81FB-BF959DB30286}"/>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a:t>
            </a:r>
            <a:r>
              <a:rPr lang="en-US"/>
              <a:t>title style</a:t>
            </a:r>
            <a:endParaRPr lang="en-US" dirty="0"/>
          </a:p>
        </p:txBody>
      </p:sp>
      <p:sp>
        <p:nvSpPr>
          <p:cNvPr id="3" name="Content Placeholder 2">
            <a:extLst>
              <a:ext uri="{FF2B5EF4-FFF2-40B4-BE49-F238E27FC236}">
                <a16:creationId xmlns:a16="http://schemas.microsoft.com/office/drawing/2014/main" id="{800FA7A3-9C77-4CAE-B2DA-4F009B174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F4A3951-3093-4841-901E-C35A700C6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641FCB4-5110-499D-B6E8-264B4294CA07}"/>
              </a:ext>
            </a:extLst>
          </p:cNvPr>
          <p:cNvSpPr>
            <a:spLocks noGrp="1"/>
          </p:cNvSpPr>
          <p:nvPr>
            <p:ph type="dt" sz="half" idx="10"/>
          </p:nvPr>
        </p:nvSpPr>
        <p:spPr/>
        <p:txBody>
          <a:bodyPr/>
          <a:lstStyle/>
          <a:p>
            <a:fld id="{3555060F-CFB4-4EC8-95DC-C2C944800BD3}" type="datetime1">
              <a:rPr lang="en-US" smtClean="0"/>
              <a:t>16-Apr-20</a:t>
            </a:fld>
            <a:endParaRPr lang="en-US" dirty="0"/>
          </a:p>
        </p:txBody>
      </p:sp>
      <p:sp>
        <p:nvSpPr>
          <p:cNvPr id="6" name="Footer Placeholder 5">
            <a:extLst>
              <a:ext uri="{FF2B5EF4-FFF2-40B4-BE49-F238E27FC236}">
                <a16:creationId xmlns:a16="http://schemas.microsoft.com/office/drawing/2014/main" id="{5798D783-8401-451C-A392-57292EDA94F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1AA1F2E-CFEF-46B2-B37F-EF803BBBD33C}"/>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spTree>
    <p:extLst>
      <p:ext uri="{BB962C8B-B14F-4D97-AF65-F5344CB8AC3E}">
        <p14:creationId xmlns:p14="http://schemas.microsoft.com/office/powerpoint/2010/main" val="208385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53F307F-C4CC-429D-905C-0634030E08F2}"/>
              </a:ext>
            </a:extLst>
          </p:cNvPr>
          <p:cNvGraphicFramePr>
            <a:graphicFrameLocks noChangeAspect="1"/>
          </p:cNvGraphicFramePr>
          <p:nvPr userDrawn="1">
            <p:custDataLst>
              <p:tags r:id="rId2"/>
            </p:custDataLst>
            <p:extLst>
              <p:ext uri="{D42A27DB-BD31-4B8C-83A1-F6EECF244321}">
                <p14:modId xmlns:p14="http://schemas.microsoft.com/office/powerpoint/2010/main" val="2426221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57"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F0E0945-B12D-4533-98F5-C0FCD0F8C39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E2127C4F-534B-4155-A8A5-79EBCFC84F45}"/>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a:t>
            </a:r>
            <a:r>
              <a:rPr lang="en-US"/>
              <a:t>title style</a:t>
            </a:r>
            <a:endParaRPr lang="en-US" dirty="0"/>
          </a:p>
        </p:txBody>
      </p:sp>
      <p:sp>
        <p:nvSpPr>
          <p:cNvPr id="3" name="Picture Placeholder 2">
            <a:extLst>
              <a:ext uri="{FF2B5EF4-FFF2-40B4-BE49-F238E27FC236}">
                <a16:creationId xmlns:a16="http://schemas.microsoft.com/office/drawing/2014/main" id="{14F5671E-98FB-4BD6-92B0-867E738D5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t>
            </a:r>
            <a:r>
              <a:rPr lang="en-US"/>
              <a:t>add picture</a:t>
            </a:r>
            <a:endParaRPr lang="en-US" dirty="0"/>
          </a:p>
        </p:txBody>
      </p:sp>
      <p:sp>
        <p:nvSpPr>
          <p:cNvPr id="4" name="Text Placeholder 3">
            <a:extLst>
              <a:ext uri="{FF2B5EF4-FFF2-40B4-BE49-F238E27FC236}">
                <a16:creationId xmlns:a16="http://schemas.microsoft.com/office/drawing/2014/main" id="{0A2C3779-4A2E-4577-A9FE-26EA20F26C2F}"/>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492CF11-28EB-49F4-8F49-D35682A5C96A}"/>
              </a:ext>
            </a:extLst>
          </p:cNvPr>
          <p:cNvSpPr>
            <a:spLocks noGrp="1"/>
          </p:cNvSpPr>
          <p:nvPr>
            <p:ph type="dt" sz="half" idx="10"/>
          </p:nvPr>
        </p:nvSpPr>
        <p:spPr/>
        <p:txBody>
          <a:bodyPr/>
          <a:lstStyle/>
          <a:p>
            <a:fld id="{D7A95311-3F17-42BC-85D6-04C24C6A31B6}" type="datetime1">
              <a:rPr lang="en-US" smtClean="0"/>
              <a:t>16-Apr-20</a:t>
            </a:fld>
            <a:endParaRPr lang="en-US" dirty="0"/>
          </a:p>
        </p:txBody>
      </p:sp>
      <p:sp>
        <p:nvSpPr>
          <p:cNvPr id="6" name="Footer Placeholder 5">
            <a:extLst>
              <a:ext uri="{FF2B5EF4-FFF2-40B4-BE49-F238E27FC236}">
                <a16:creationId xmlns:a16="http://schemas.microsoft.com/office/drawing/2014/main" id="{C0CC4D3E-09AA-45FC-A176-965313604A5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F2AAF56-9B44-4BD4-9B2E-8C0B987B7A30}"/>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spTree>
    <p:extLst>
      <p:ext uri="{BB962C8B-B14F-4D97-AF65-F5344CB8AC3E}">
        <p14:creationId xmlns:p14="http://schemas.microsoft.com/office/powerpoint/2010/main" val="1246798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9047F8D-576D-477A-BFD0-919D74393016}"/>
              </a:ext>
            </a:extLst>
          </p:cNvPr>
          <p:cNvGraphicFramePr>
            <a:graphicFrameLocks noChangeAspect="1"/>
          </p:cNvGraphicFramePr>
          <p:nvPr userDrawn="1">
            <p:custDataLst>
              <p:tags r:id="rId2"/>
            </p:custDataLst>
            <p:extLst>
              <p:ext uri="{D42A27DB-BD31-4B8C-83A1-F6EECF244321}">
                <p14:modId xmlns:p14="http://schemas.microsoft.com/office/powerpoint/2010/main" val="156975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81"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6FB43B6-C911-4BB3-A3B0-7EC338BA059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74FB13C8-AF2B-4D40-AA11-C3945D0495E7}"/>
              </a:ext>
            </a:extLst>
          </p:cNvPr>
          <p:cNvSpPr>
            <a:spLocks noGrp="1"/>
          </p:cNvSpPr>
          <p:nvPr>
            <p:ph type="title"/>
          </p:nvPr>
        </p:nvSpPr>
        <p:spPr/>
        <p:txBody>
          <a:bodyPr/>
          <a:lstStyle/>
          <a:p>
            <a:r>
              <a:rPr lang="en-US" dirty="0"/>
              <a:t>Click to edit Master </a:t>
            </a:r>
            <a:r>
              <a:rPr lang="en-US"/>
              <a:t>title style</a:t>
            </a:r>
            <a:endParaRPr lang="en-US" dirty="0"/>
          </a:p>
        </p:txBody>
      </p:sp>
      <p:sp>
        <p:nvSpPr>
          <p:cNvPr id="3" name="Vertical Text Placeholder 2">
            <a:extLst>
              <a:ext uri="{FF2B5EF4-FFF2-40B4-BE49-F238E27FC236}">
                <a16:creationId xmlns:a16="http://schemas.microsoft.com/office/drawing/2014/main" id="{A66CCA63-A184-43BC-9A2A-B35C3B9D94DF}"/>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9CDC7D8-9554-4B97-805A-BAF3863E59F7}"/>
              </a:ext>
            </a:extLst>
          </p:cNvPr>
          <p:cNvSpPr>
            <a:spLocks noGrp="1"/>
          </p:cNvSpPr>
          <p:nvPr>
            <p:ph type="dt" sz="half" idx="10"/>
          </p:nvPr>
        </p:nvSpPr>
        <p:spPr/>
        <p:txBody>
          <a:bodyPr/>
          <a:lstStyle/>
          <a:p>
            <a:fld id="{0EFB955B-F10F-4B78-B1B0-C108EF5E995F}" type="datetime1">
              <a:rPr lang="en-US" smtClean="0"/>
              <a:t>16-Apr-20</a:t>
            </a:fld>
            <a:endParaRPr lang="en-US" dirty="0"/>
          </a:p>
        </p:txBody>
      </p:sp>
      <p:sp>
        <p:nvSpPr>
          <p:cNvPr id="5" name="Footer Placeholder 4">
            <a:extLst>
              <a:ext uri="{FF2B5EF4-FFF2-40B4-BE49-F238E27FC236}">
                <a16:creationId xmlns:a16="http://schemas.microsoft.com/office/drawing/2014/main" id="{9971BDEA-15FA-4E09-9D0B-31F62A75978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C9C5ACF-2D3F-449E-B0DA-F1EFE9C5B740}"/>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spTree>
    <p:extLst>
      <p:ext uri="{BB962C8B-B14F-4D97-AF65-F5344CB8AC3E}">
        <p14:creationId xmlns:p14="http://schemas.microsoft.com/office/powerpoint/2010/main" val="141152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6B8F0D-AC49-43ED-8774-7264A9A45F88}"/>
              </a:ext>
            </a:extLst>
          </p:cNvPr>
          <p:cNvGraphicFramePr>
            <a:graphicFrameLocks noChangeAspect="1"/>
          </p:cNvGraphicFramePr>
          <p:nvPr userDrawn="1">
            <p:custDataLst>
              <p:tags r:id="rId2"/>
            </p:custDataLst>
            <p:extLst>
              <p:ext uri="{D42A27DB-BD31-4B8C-83A1-F6EECF244321}">
                <p14:modId xmlns:p14="http://schemas.microsoft.com/office/powerpoint/2010/main" val="698764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905"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98374BD-A840-47CE-B509-421DAED0221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numCol="1" spcCol="0" rtlCol="0" anchor="ctr" anchorCtr="0">
            <a:noAutofit/>
          </a:bodyPr>
          <a:lstStyle/>
          <a:p>
            <a:pPr marL="0" lvl="0" indent="0" algn="ctr"/>
            <a:endParaRPr lang="en-US" sz="4400" b="0" i="0" baseline="0" dirty="0">
              <a:latin typeface="Open Sans SemiBold"/>
              <a:ea typeface="+mj-ea"/>
              <a:cs typeface="+mj-cs"/>
              <a:sym typeface="Open Sans SemiBold"/>
            </a:endParaRPr>
          </a:p>
        </p:txBody>
      </p:sp>
      <p:sp>
        <p:nvSpPr>
          <p:cNvPr id="2" name="Vertical Title 1">
            <a:extLst>
              <a:ext uri="{FF2B5EF4-FFF2-40B4-BE49-F238E27FC236}">
                <a16:creationId xmlns:a16="http://schemas.microsoft.com/office/drawing/2014/main" id="{7BF5CBCB-D3F0-492F-8CE6-CAFB89B24DF0}"/>
              </a:ext>
            </a:extLst>
          </p:cNvPr>
          <p:cNvSpPr>
            <a:spLocks noGrp="1"/>
          </p:cNvSpPr>
          <p:nvPr>
            <p:ph type="title" orient="vert"/>
          </p:nvPr>
        </p:nvSpPr>
        <p:spPr>
          <a:xfrm>
            <a:off x="8724900" y="365125"/>
            <a:ext cx="2628900" cy="5811838"/>
          </a:xfrm>
        </p:spPr>
        <p:txBody>
          <a:bodyPr vert="eaVert"/>
          <a:lstStyle/>
          <a:p>
            <a:r>
              <a:rPr lang="en-US" dirty="0"/>
              <a:t>Click to edit Master </a:t>
            </a:r>
            <a:r>
              <a:rPr lang="en-US"/>
              <a:t>title style</a:t>
            </a:r>
            <a:endParaRPr lang="en-US" dirty="0"/>
          </a:p>
        </p:txBody>
      </p:sp>
      <p:sp>
        <p:nvSpPr>
          <p:cNvPr id="3" name="Vertical Text Placeholder 2">
            <a:extLst>
              <a:ext uri="{FF2B5EF4-FFF2-40B4-BE49-F238E27FC236}">
                <a16:creationId xmlns:a16="http://schemas.microsoft.com/office/drawing/2014/main" id="{DF66E372-30AA-4D67-8E18-91F04EE6E10C}"/>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A72CC5-0C8C-42FB-8EFE-271647EABAE8}"/>
              </a:ext>
            </a:extLst>
          </p:cNvPr>
          <p:cNvSpPr>
            <a:spLocks noGrp="1"/>
          </p:cNvSpPr>
          <p:nvPr>
            <p:ph type="dt" sz="half" idx="10"/>
          </p:nvPr>
        </p:nvSpPr>
        <p:spPr/>
        <p:txBody>
          <a:bodyPr/>
          <a:lstStyle/>
          <a:p>
            <a:fld id="{764C7637-3F57-4F61-AC21-E5158C353958}" type="datetime1">
              <a:rPr lang="en-US" smtClean="0"/>
              <a:t>16-Apr-20</a:t>
            </a:fld>
            <a:endParaRPr lang="en-US" dirty="0"/>
          </a:p>
        </p:txBody>
      </p:sp>
      <p:sp>
        <p:nvSpPr>
          <p:cNvPr id="5" name="Footer Placeholder 4">
            <a:extLst>
              <a:ext uri="{FF2B5EF4-FFF2-40B4-BE49-F238E27FC236}">
                <a16:creationId xmlns:a16="http://schemas.microsoft.com/office/drawing/2014/main" id="{DA963BA6-D6F9-4149-BFD6-F12E3819305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09C062E-4C38-495D-9170-1CC0468111B4}"/>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spTree>
    <p:extLst>
      <p:ext uri="{BB962C8B-B14F-4D97-AF65-F5344CB8AC3E}">
        <p14:creationId xmlns:p14="http://schemas.microsoft.com/office/powerpoint/2010/main" val="270204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80A1721-2196-43A1-A151-382408DD7A5E}"/>
              </a:ext>
            </a:extLst>
          </p:cNvPr>
          <p:cNvGraphicFramePr>
            <a:graphicFrameLocks noChangeAspect="1"/>
          </p:cNvGraphicFramePr>
          <p:nvPr userDrawn="1">
            <p:custDataLst>
              <p:tags r:id="rId2"/>
            </p:custDataLst>
            <p:extLst>
              <p:ext uri="{D42A27DB-BD31-4B8C-83A1-F6EECF244321}">
                <p14:modId xmlns:p14="http://schemas.microsoft.com/office/powerpoint/2010/main" val="963642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69"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1C9A1FE-4EF8-487E-8D40-03E46C11EB4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03BA7BF6-1A8E-4170-958D-AE3AD7A8238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a:t>
            </a:r>
            <a:r>
              <a:rPr lang="en-US"/>
              <a:t>title style</a:t>
            </a:r>
            <a:endParaRPr lang="en-US" dirty="0"/>
          </a:p>
        </p:txBody>
      </p:sp>
      <p:sp>
        <p:nvSpPr>
          <p:cNvPr id="3" name="Subtitle 2">
            <a:extLst>
              <a:ext uri="{FF2B5EF4-FFF2-40B4-BE49-F238E27FC236}">
                <a16:creationId xmlns:a16="http://schemas.microsoft.com/office/drawing/2014/main" id="{5B25CE56-FED3-47FF-B4DE-B9F6E0E3BA98}"/>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4" name="Date Placeholder 3">
            <a:extLst>
              <a:ext uri="{FF2B5EF4-FFF2-40B4-BE49-F238E27FC236}">
                <a16:creationId xmlns:a16="http://schemas.microsoft.com/office/drawing/2014/main" id="{93D9D6C7-1748-4B24-9EDB-89C7ACB0E54C}"/>
              </a:ext>
            </a:extLst>
          </p:cNvPr>
          <p:cNvSpPr>
            <a:spLocks noGrp="1"/>
          </p:cNvSpPr>
          <p:nvPr>
            <p:ph type="dt" sz="half" idx="10"/>
          </p:nvPr>
        </p:nvSpPr>
        <p:spPr/>
        <p:txBody>
          <a:bodyPr/>
          <a:lstStyle/>
          <a:p>
            <a:fld id="{F0C5B91D-028A-4E8E-A32D-2092C9E808C9}" type="datetime1">
              <a:rPr lang="en-US" smtClean="0"/>
              <a:t>16-Apr-20</a:t>
            </a:fld>
            <a:endParaRPr lang="en-US" dirty="0"/>
          </a:p>
        </p:txBody>
      </p:sp>
      <p:sp>
        <p:nvSpPr>
          <p:cNvPr id="5" name="Footer Placeholder 4">
            <a:extLst>
              <a:ext uri="{FF2B5EF4-FFF2-40B4-BE49-F238E27FC236}">
                <a16:creationId xmlns:a16="http://schemas.microsoft.com/office/drawing/2014/main" id="{84938784-23A6-4B31-AE65-963EAF1C1B6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250A48A-FB36-43E1-BA28-320789690E9E}"/>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pic>
        <p:nvPicPr>
          <p:cNvPr id="8" name="Picture 7">
            <a:extLst>
              <a:ext uri="{FF2B5EF4-FFF2-40B4-BE49-F238E27FC236}">
                <a16:creationId xmlns:a16="http://schemas.microsoft.com/office/drawing/2014/main" id="{B738497D-899B-4585-9BF0-BF51801FE13D}"/>
              </a:ext>
            </a:extLst>
          </p:cNvPr>
          <p:cNvPicPr>
            <a:picLocks noChangeAspect="1"/>
          </p:cNvPicPr>
          <p:nvPr userDrawn="1"/>
        </p:nvPicPr>
        <p:blipFill>
          <a:blip r:embed="rId7">
            <a:alphaModFix amt="10000"/>
            <a:extLst>
              <a:ext uri="{28A0092B-C50C-407E-A947-70E740481C1C}">
                <a14:useLocalDpi xmlns:a14="http://schemas.microsoft.com/office/drawing/2010/main" val="0"/>
              </a:ext>
            </a:extLst>
          </a:blip>
          <a:stretch>
            <a:fillRect/>
          </a:stretch>
        </p:blipFill>
        <p:spPr>
          <a:xfrm>
            <a:off x="171189" y="136525"/>
            <a:ext cx="11849621" cy="4137153"/>
          </a:xfrm>
          <a:prstGeom prst="rect">
            <a:avLst/>
          </a:prstGeom>
        </p:spPr>
      </p:pic>
    </p:spTree>
    <p:extLst>
      <p:ext uri="{BB962C8B-B14F-4D97-AF65-F5344CB8AC3E}">
        <p14:creationId xmlns:p14="http://schemas.microsoft.com/office/powerpoint/2010/main" val="60108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0C57223-6C03-4D32-AD4D-C45845E1D362}"/>
              </a:ext>
            </a:extLst>
          </p:cNvPr>
          <p:cNvGraphicFramePr>
            <a:graphicFrameLocks noChangeAspect="1"/>
          </p:cNvGraphicFramePr>
          <p:nvPr userDrawn="1">
            <p:custDataLst>
              <p:tags r:id="rId2"/>
            </p:custDataLst>
            <p:extLst>
              <p:ext uri="{D42A27DB-BD31-4B8C-83A1-F6EECF244321}">
                <p14:modId xmlns:p14="http://schemas.microsoft.com/office/powerpoint/2010/main" val="1552199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93"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5194B02-910E-4EFA-8F08-E1B1A3857AB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8C4DC239-5B2C-43F8-BB18-EA103236D9AC}"/>
              </a:ext>
            </a:extLst>
          </p:cNvPr>
          <p:cNvSpPr>
            <a:spLocks noGrp="1"/>
          </p:cNvSpPr>
          <p:nvPr>
            <p:ph type="title"/>
          </p:nvPr>
        </p:nvSpPr>
        <p:spPr/>
        <p:txBody>
          <a:bodyPr/>
          <a:lstStyle/>
          <a:p>
            <a:r>
              <a:rPr lang="en-US" dirty="0"/>
              <a:t>Click to edit Master </a:t>
            </a:r>
            <a:r>
              <a:rPr lang="en-US"/>
              <a:t>title style</a:t>
            </a:r>
            <a:endParaRPr lang="en-US" dirty="0"/>
          </a:p>
        </p:txBody>
      </p:sp>
      <p:sp>
        <p:nvSpPr>
          <p:cNvPr id="3" name="Content Placeholder 2">
            <a:extLst>
              <a:ext uri="{FF2B5EF4-FFF2-40B4-BE49-F238E27FC236}">
                <a16:creationId xmlns:a16="http://schemas.microsoft.com/office/drawing/2014/main" id="{51AB5B8C-FF77-4390-9E5D-BBCE9ABFAC9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EBFB3C7-FD90-4240-A189-65BF7B776196}"/>
              </a:ext>
            </a:extLst>
          </p:cNvPr>
          <p:cNvSpPr>
            <a:spLocks noGrp="1"/>
          </p:cNvSpPr>
          <p:nvPr>
            <p:ph type="dt" sz="half" idx="10"/>
          </p:nvPr>
        </p:nvSpPr>
        <p:spPr/>
        <p:txBody>
          <a:bodyPr/>
          <a:lstStyle/>
          <a:p>
            <a:fld id="{9D584260-D262-4FF5-A743-432A18D07B9F}" type="datetime1">
              <a:rPr lang="en-US" smtClean="0"/>
              <a:t>16-Apr-20</a:t>
            </a:fld>
            <a:endParaRPr lang="en-US" dirty="0"/>
          </a:p>
        </p:txBody>
      </p:sp>
      <p:sp>
        <p:nvSpPr>
          <p:cNvPr id="5" name="Footer Placeholder 4">
            <a:extLst>
              <a:ext uri="{FF2B5EF4-FFF2-40B4-BE49-F238E27FC236}">
                <a16:creationId xmlns:a16="http://schemas.microsoft.com/office/drawing/2014/main" id="{F7886BE3-D12E-4CCB-B5D5-80BF57805E7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F4C31C3-B05E-43FE-B4AF-D5EE77491041}"/>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spTree>
    <p:extLst>
      <p:ext uri="{BB962C8B-B14F-4D97-AF65-F5344CB8AC3E}">
        <p14:creationId xmlns:p14="http://schemas.microsoft.com/office/powerpoint/2010/main" val="15145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E6C2E89-A759-4FA6-B587-78B97A5170F7}"/>
              </a:ext>
            </a:extLst>
          </p:cNvPr>
          <p:cNvGraphicFramePr>
            <a:graphicFrameLocks noChangeAspect="1"/>
          </p:cNvGraphicFramePr>
          <p:nvPr userDrawn="1">
            <p:custDataLst>
              <p:tags r:id="rId2"/>
            </p:custDataLst>
            <p:extLst>
              <p:ext uri="{D42A27DB-BD31-4B8C-83A1-F6EECF244321}">
                <p14:modId xmlns:p14="http://schemas.microsoft.com/office/powerpoint/2010/main" val="3870047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17"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FCB0473-2886-4F19-BB24-4BAE21F2C53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8C4DC239-5B2C-43F8-BB18-EA103236D9AC}"/>
              </a:ext>
            </a:extLst>
          </p:cNvPr>
          <p:cNvSpPr>
            <a:spLocks noGrp="1"/>
          </p:cNvSpPr>
          <p:nvPr>
            <p:ph type="title"/>
          </p:nvPr>
        </p:nvSpPr>
        <p:spPr/>
        <p:txBody>
          <a:bodyPr/>
          <a:lstStyle/>
          <a:p>
            <a:r>
              <a:rPr lang="en-US" dirty="0"/>
              <a:t>Click to edit Master </a:t>
            </a:r>
            <a:r>
              <a:rPr lang="en-US"/>
              <a:t>title style</a:t>
            </a:r>
            <a:endParaRPr lang="en-US" dirty="0"/>
          </a:p>
        </p:txBody>
      </p:sp>
      <p:sp>
        <p:nvSpPr>
          <p:cNvPr id="3" name="Content Placeholder 2">
            <a:extLst>
              <a:ext uri="{FF2B5EF4-FFF2-40B4-BE49-F238E27FC236}">
                <a16:creationId xmlns:a16="http://schemas.microsoft.com/office/drawing/2014/main" id="{51AB5B8C-FF77-4390-9E5D-BBCE9ABFAC9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EBFB3C7-FD90-4240-A189-65BF7B776196}"/>
              </a:ext>
            </a:extLst>
          </p:cNvPr>
          <p:cNvSpPr>
            <a:spLocks noGrp="1"/>
          </p:cNvSpPr>
          <p:nvPr>
            <p:ph type="dt" sz="half" idx="10"/>
          </p:nvPr>
        </p:nvSpPr>
        <p:spPr/>
        <p:txBody>
          <a:bodyPr/>
          <a:lstStyle/>
          <a:p>
            <a:fld id="{E99A7682-633D-4311-9251-9A11EDF4BA2F}" type="datetime1">
              <a:rPr lang="en-US" smtClean="0"/>
              <a:t>16-Apr-20</a:t>
            </a:fld>
            <a:endParaRPr lang="en-US" dirty="0"/>
          </a:p>
        </p:txBody>
      </p:sp>
      <p:sp>
        <p:nvSpPr>
          <p:cNvPr id="5" name="Footer Placeholder 4">
            <a:extLst>
              <a:ext uri="{FF2B5EF4-FFF2-40B4-BE49-F238E27FC236}">
                <a16:creationId xmlns:a16="http://schemas.microsoft.com/office/drawing/2014/main" id="{F7886BE3-D12E-4CCB-B5D5-80BF57805E7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F4C31C3-B05E-43FE-B4AF-D5EE77491041}"/>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pic>
        <p:nvPicPr>
          <p:cNvPr id="7" name="Picture 6">
            <a:extLst>
              <a:ext uri="{FF2B5EF4-FFF2-40B4-BE49-F238E27FC236}">
                <a16:creationId xmlns:a16="http://schemas.microsoft.com/office/drawing/2014/main" id="{6A1E7CDE-4690-4309-B57D-2A9B488951B6}"/>
              </a:ext>
            </a:extLst>
          </p:cNvPr>
          <p:cNvPicPr>
            <a:picLocks noChangeAspect="1"/>
          </p:cNvPicPr>
          <p:nvPr userDrawn="1"/>
        </p:nvPicPr>
        <p:blipFill>
          <a:blip r:embed="rId7">
            <a:alphaModFix amt="10000"/>
            <a:extLst>
              <a:ext uri="{28A0092B-C50C-407E-A947-70E740481C1C}">
                <a14:useLocalDpi xmlns:a14="http://schemas.microsoft.com/office/drawing/2010/main" val="0"/>
              </a:ext>
            </a:extLst>
          </a:blip>
          <a:stretch>
            <a:fillRect/>
          </a:stretch>
        </p:blipFill>
        <p:spPr>
          <a:xfrm>
            <a:off x="171189" y="984187"/>
            <a:ext cx="11849621" cy="4137153"/>
          </a:xfrm>
          <a:prstGeom prst="rect">
            <a:avLst/>
          </a:prstGeom>
        </p:spPr>
      </p:pic>
    </p:spTree>
    <p:extLst>
      <p:ext uri="{BB962C8B-B14F-4D97-AF65-F5344CB8AC3E}">
        <p14:creationId xmlns:p14="http://schemas.microsoft.com/office/powerpoint/2010/main" val="9325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AD16D09-697F-4A3E-9071-85D24D7622E0}"/>
              </a:ext>
            </a:extLst>
          </p:cNvPr>
          <p:cNvGraphicFramePr>
            <a:graphicFrameLocks noChangeAspect="1"/>
          </p:cNvGraphicFramePr>
          <p:nvPr userDrawn="1">
            <p:custDataLst>
              <p:tags r:id="rId2"/>
            </p:custDataLst>
            <p:extLst>
              <p:ext uri="{D42A27DB-BD31-4B8C-83A1-F6EECF244321}">
                <p14:modId xmlns:p14="http://schemas.microsoft.com/office/powerpoint/2010/main" val="3504069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41"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70F3DE1-A16F-4134-AA8F-6B57C1137EC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EA007DB8-C9D6-4963-A631-F433AC2501E4}"/>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a:t>
            </a:r>
            <a:r>
              <a:rPr lang="en-US"/>
              <a:t>title style</a:t>
            </a:r>
            <a:endParaRPr lang="en-US" dirty="0"/>
          </a:p>
        </p:txBody>
      </p:sp>
      <p:sp>
        <p:nvSpPr>
          <p:cNvPr id="3" name="Text Placeholder 2">
            <a:extLst>
              <a:ext uri="{FF2B5EF4-FFF2-40B4-BE49-F238E27FC236}">
                <a16:creationId xmlns:a16="http://schemas.microsoft.com/office/drawing/2014/main" id="{68E97283-E4B3-4886-A62E-E3069F97B9C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233B4B7-4CA0-43E9-8C34-C9CBDF3484A2}"/>
              </a:ext>
            </a:extLst>
          </p:cNvPr>
          <p:cNvSpPr>
            <a:spLocks noGrp="1"/>
          </p:cNvSpPr>
          <p:nvPr>
            <p:ph type="dt" sz="half" idx="10"/>
          </p:nvPr>
        </p:nvSpPr>
        <p:spPr/>
        <p:txBody>
          <a:bodyPr/>
          <a:lstStyle/>
          <a:p>
            <a:fld id="{782AE0C0-49A6-4D72-8172-933F7ECE2A7F}" type="datetime1">
              <a:rPr lang="en-US" smtClean="0"/>
              <a:t>16-Apr-20</a:t>
            </a:fld>
            <a:endParaRPr lang="en-US" dirty="0"/>
          </a:p>
        </p:txBody>
      </p:sp>
      <p:sp>
        <p:nvSpPr>
          <p:cNvPr id="5" name="Footer Placeholder 4">
            <a:extLst>
              <a:ext uri="{FF2B5EF4-FFF2-40B4-BE49-F238E27FC236}">
                <a16:creationId xmlns:a16="http://schemas.microsoft.com/office/drawing/2014/main" id="{03102F7D-841B-4C55-8F98-99CF29FE82F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9F3763C-A104-4596-BD6F-6133AA602B26}"/>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spTree>
    <p:extLst>
      <p:ext uri="{BB962C8B-B14F-4D97-AF65-F5344CB8AC3E}">
        <p14:creationId xmlns:p14="http://schemas.microsoft.com/office/powerpoint/2010/main" val="341322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209BDD0-5648-4571-BA70-884517B42E29}"/>
              </a:ext>
            </a:extLst>
          </p:cNvPr>
          <p:cNvGraphicFramePr>
            <a:graphicFrameLocks noChangeAspect="1"/>
          </p:cNvGraphicFramePr>
          <p:nvPr userDrawn="1">
            <p:custDataLst>
              <p:tags r:id="rId2"/>
            </p:custDataLst>
            <p:extLst>
              <p:ext uri="{D42A27DB-BD31-4B8C-83A1-F6EECF244321}">
                <p14:modId xmlns:p14="http://schemas.microsoft.com/office/powerpoint/2010/main" val="3922462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65"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99892AF-F5F9-461D-8BAC-1B60C79F58C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EA007DB8-C9D6-4963-A631-F433AC2501E4}"/>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a:t>
            </a:r>
            <a:r>
              <a:rPr lang="en-US"/>
              <a:t>title style</a:t>
            </a:r>
            <a:endParaRPr lang="en-US" dirty="0"/>
          </a:p>
        </p:txBody>
      </p:sp>
      <p:sp>
        <p:nvSpPr>
          <p:cNvPr id="3" name="Text Placeholder 2">
            <a:extLst>
              <a:ext uri="{FF2B5EF4-FFF2-40B4-BE49-F238E27FC236}">
                <a16:creationId xmlns:a16="http://schemas.microsoft.com/office/drawing/2014/main" id="{68E97283-E4B3-4886-A62E-E3069F97B9C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233B4B7-4CA0-43E9-8C34-C9CBDF3484A2}"/>
              </a:ext>
            </a:extLst>
          </p:cNvPr>
          <p:cNvSpPr>
            <a:spLocks noGrp="1"/>
          </p:cNvSpPr>
          <p:nvPr>
            <p:ph type="dt" sz="half" idx="10"/>
          </p:nvPr>
        </p:nvSpPr>
        <p:spPr/>
        <p:txBody>
          <a:bodyPr/>
          <a:lstStyle/>
          <a:p>
            <a:fld id="{11C0B327-F947-4223-B11B-FB8E4AF392AA}" type="datetime1">
              <a:rPr lang="en-US" smtClean="0"/>
              <a:t>16-Apr-20</a:t>
            </a:fld>
            <a:endParaRPr lang="en-US" dirty="0"/>
          </a:p>
        </p:txBody>
      </p:sp>
      <p:sp>
        <p:nvSpPr>
          <p:cNvPr id="5" name="Footer Placeholder 4">
            <a:extLst>
              <a:ext uri="{FF2B5EF4-FFF2-40B4-BE49-F238E27FC236}">
                <a16:creationId xmlns:a16="http://schemas.microsoft.com/office/drawing/2014/main" id="{03102F7D-841B-4C55-8F98-99CF29FE82F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9F3763C-A104-4596-BD6F-6133AA602B26}"/>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pic>
        <p:nvPicPr>
          <p:cNvPr id="7" name="Picture 6">
            <a:extLst>
              <a:ext uri="{FF2B5EF4-FFF2-40B4-BE49-F238E27FC236}">
                <a16:creationId xmlns:a16="http://schemas.microsoft.com/office/drawing/2014/main" id="{2FB011AF-841B-4A97-9D97-EA38D87A59B2}"/>
              </a:ext>
            </a:extLst>
          </p:cNvPr>
          <p:cNvPicPr>
            <a:picLocks noChangeAspect="1"/>
          </p:cNvPicPr>
          <p:nvPr userDrawn="1"/>
        </p:nvPicPr>
        <p:blipFill>
          <a:blip r:embed="rId7">
            <a:alphaModFix amt="10000"/>
            <a:extLst>
              <a:ext uri="{28A0092B-C50C-407E-A947-70E740481C1C}">
                <a14:useLocalDpi xmlns:a14="http://schemas.microsoft.com/office/drawing/2010/main" val="0"/>
              </a:ext>
            </a:extLst>
          </a:blip>
          <a:stretch>
            <a:fillRect/>
          </a:stretch>
        </p:blipFill>
        <p:spPr>
          <a:xfrm>
            <a:off x="164839" y="136525"/>
            <a:ext cx="11849621" cy="4137153"/>
          </a:xfrm>
          <a:prstGeom prst="rect">
            <a:avLst/>
          </a:prstGeom>
        </p:spPr>
      </p:pic>
    </p:spTree>
    <p:extLst>
      <p:ext uri="{BB962C8B-B14F-4D97-AF65-F5344CB8AC3E}">
        <p14:creationId xmlns:p14="http://schemas.microsoft.com/office/powerpoint/2010/main" val="319049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CEEB552-4670-4919-805F-35CA83847415}"/>
              </a:ext>
            </a:extLst>
          </p:cNvPr>
          <p:cNvGraphicFramePr>
            <a:graphicFrameLocks noChangeAspect="1"/>
          </p:cNvGraphicFramePr>
          <p:nvPr userDrawn="1">
            <p:custDataLst>
              <p:tags r:id="rId2"/>
            </p:custDataLst>
            <p:extLst>
              <p:ext uri="{D42A27DB-BD31-4B8C-83A1-F6EECF244321}">
                <p14:modId xmlns:p14="http://schemas.microsoft.com/office/powerpoint/2010/main" val="3552604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89"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C345CDD-FB75-46B3-9BAD-D479A810FD1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2EF6DD8F-3C5D-4A98-9EE0-F0CBD55BA60B}"/>
              </a:ext>
            </a:extLst>
          </p:cNvPr>
          <p:cNvSpPr>
            <a:spLocks noGrp="1"/>
          </p:cNvSpPr>
          <p:nvPr>
            <p:ph type="title"/>
          </p:nvPr>
        </p:nvSpPr>
        <p:spPr/>
        <p:txBody>
          <a:bodyPr/>
          <a:lstStyle/>
          <a:p>
            <a:r>
              <a:rPr lang="en-US" dirty="0"/>
              <a:t>Click to edit Master </a:t>
            </a:r>
            <a:r>
              <a:rPr lang="en-US"/>
              <a:t>title style</a:t>
            </a:r>
            <a:endParaRPr lang="en-US" dirty="0"/>
          </a:p>
        </p:txBody>
      </p:sp>
      <p:sp>
        <p:nvSpPr>
          <p:cNvPr id="3" name="Content Placeholder 2">
            <a:extLst>
              <a:ext uri="{FF2B5EF4-FFF2-40B4-BE49-F238E27FC236}">
                <a16:creationId xmlns:a16="http://schemas.microsoft.com/office/drawing/2014/main" id="{9337621A-505A-44FD-880D-DDFD6E3F017A}"/>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FBF6C11-BA51-48B3-AD0B-6C567A63379E}"/>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A72A4EF-EFAD-4D15-AE0B-9AB082225765}"/>
              </a:ext>
            </a:extLst>
          </p:cNvPr>
          <p:cNvSpPr>
            <a:spLocks noGrp="1"/>
          </p:cNvSpPr>
          <p:nvPr>
            <p:ph type="dt" sz="half" idx="10"/>
          </p:nvPr>
        </p:nvSpPr>
        <p:spPr/>
        <p:txBody>
          <a:bodyPr/>
          <a:lstStyle/>
          <a:p>
            <a:fld id="{BD86EF5F-DD4B-4373-B929-CE4259974436}" type="datetime1">
              <a:rPr lang="en-US" smtClean="0"/>
              <a:t>16-Apr-20</a:t>
            </a:fld>
            <a:endParaRPr lang="en-US" dirty="0"/>
          </a:p>
        </p:txBody>
      </p:sp>
      <p:sp>
        <p:nvSpPr>
          <p:cNvPr id="6" name="Footer Placeholder 5">
            <a:extLst>
              <a:ext uri="{FF2B5EF4-FFF2-40B4-BE49-F238E27FC236}">
                <a16:creationId xmlns:a16="http://schemas.microsoft.com/office/drawing/2014/main" id="{D039D12C-D4D7-46E7-8B9C-A1CF20D0C20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FFC9F8C-900C-4E0D-B1BD-11982AC9CE23}"/>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spTree>
    <p:extLst>
      <p:ext uri="{BB962C8B-B14F-4D97-AF65-F5344CB8AC3E}">
        <p14:creationId xmlns:p14="http://schemas.microsoft.com/office/powerpoint/2010/main" val="1170956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7F1E704-E0AA-4352-9C9D-7E785BD2DAB8}"/>
              </a:ext>
            </a:extLst>
          </p:cNvPr>
          <p:cNvGraphicFramePr>
            <a:graphicFrameLocks noChangeAspect="1"/>
          </p:cNvGraphicFramePr>
          <p:nvPr userDrawn="1">
            <p:custDataLst>
              <p:tags r:id="rId2"/>
            </p:custDataLst>
            <p:extLst>
              <p:ext uri="{D42A27DB-BD31-4B8C-83A1-F6EECF244321}">
                <p14:modId xmlns:p14="http://schemas.microsoft.com/office/powerpoint/2010/main" val="1151677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13"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A1C6008-EFD0-451A-939D-11939CB991D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C12F1EE6-EA5B-4FE2-8297-38CA799B5E6E}"/>
              </a:ext>
            </a:extLst>
          </p:cNvPr>
          <p:cNvSpPr>
            <a:spLocks noGrp="1"/>
          </p:cNvSpPr>
          <p:nvPr>
            <p:ph type="title"/>
          </p:nvPr>
        </p:nvSpPr>
        <p:spPr>
          <a:xfrm>
            <a:off x="839788" y="365125"/>
            <a:ext cx="10515600" cy="1325563"/>
          </a:xfrm>
        </p:spPr>
        <p:txBody>
          <a:bodyPr/>
          <a:lstStyle/>
          <a:p>
            <a:r>
              <a:rPr lang="en-US" dirty="0"/>
              <a:t>Click to edit Master </a:t>
            </a:r>
            <a:r>
              <a:rPr lang="en-US"/>
              <a:t>title style</a:t>
            </a:r>
            <a:endParaRPr lang="en-US" dirty="0"/>
          </a:p>
        </p:txBody>
      </p:sp>
      <p:sp>
        <p:nvSpPr>
          <p:cNvPr id="3" name="Text Placeholder 2">
            <a:extLst>
              <a:ext uri="{FF2B5EF4-FFF2-40B4-BE49-F238E27FC236}">
                <a16:creationId xmlns:a16="http://schemas.microsoft.com/office/drawing/2014/main" id="{46715872-CAF2-43D4-B817-5400545C4462}"/>
              </a:ext>
            </a:extLst>
          </p:cNvPr>
          <p:cNvSpPr>
            <a:spLocks noGrp="1"/>
          </p:cNvSpPr>
          <p:nvPr>
            <p:ph type="body" idx="1"/>
          </p:nvPr>
        </p:nvSpPr>
        <p:spPr>
          <a:xfrm>
            <a:off x="839788" y="168116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D8C1660-C5CE-4C25-BDBD-47337EA2E832}"/>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D7C324-CE18-4409-9700-484A541056E0}"/>
              </a:ext>
            </a:extLst>
          </p:cNvPr>
          <p:cNvSpPr>
            <a:spLocks noGrp="1"/>
          </p:cNvSpPr>
          <p:nvPr>
            <p:ph type="body" sz="quarter" idx="3"/>
          </p:nvPr>
        </p:nvSpPr>
        <p:spPr>
          <a:xfrm>
            <a:off x="6172200" y="1681163"/>
            <a:ext cx="5183188" cy="823912"/>
          </a:xfrm>
        </p:spPr>
        <p:txBody>
          <a:bodyPr anchor="b"/>
          <a:lstStyle>
            <a:lvl1pPr marL="0" indent="0">
              <a:buNone/>
              <a:defRPr sz="2400" b="0">
                <a:latin typeface="+mj-lt"/>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4B0287A-D71C-4104-9981-A48FB3C8A091}"/>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970A709-14A7-45D1-B03B-679EAEE845F0}"/>
              </a:ext>
            </a:extLst>
          </p:cNvPr>
          <p:cNvSpPr>
            <a:spLocks noGrp="1"/>
          </p:cNvSpPr>
          <p:nvPr>
            <p:ph type="dt" sz="half" idx="10"/>
          </p:nvPr>
        </p:nvSpPr>
        <p:spPr/>
        <p:txBody>
          <a:bodyPr/>
          <a:lstStyle/>
          <a:p>
            <a:fld id="{D6E93C81-BD96-4C44-8CB3-A9B58DC1CC01}" type="datetime1">
              <a:rPr lang="en-US" smtClean="0"/>
              <a:t>16-Apr-20</a:t>
            </a:fld>
            <a:endParaRPr lang="en-US" dirty="0"/>
          </a:p>
        </p:txBody>
      </p:sp>
      <p:sp>
        <p:nvSpPr>
          <p:cNvPr id="8" name="Footer Placeholder 7">
            <a:extLst>
              <a:ext uri="{FF2B5EF4-FFF2-40B4-BE49-F238E27FC236}">
                <a16:creationId xmlns:a16="http://schemas.microsoft.com/office/drawing/2014/main" id="{0764E5CD-CE53-4BF0-8BD7-E553228724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1D37A88A-D114-4C3B-9532-79EE75875B59}"/>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spTree>
    <p:extLst>
      <p:ext uri="{BB962C8B-B14F-4D97-AF65-F5344CB8AC3E}">
        <p14:creationId xmlns:p14="http://schemas.microsoft.com/office/powerpoint/2010/main" val="363940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BBF2045-63ED-44F0-8587-AA2EE75E164E}"/>
              </a:ext>
            </a:extLst>
          </p:cNvPr>
          <p:cNvGraphicFramePr>
            <a:graphicFrameLocks noChangeAspect="1"/>
          </p:cNvGraphicFramePr>
          <p:nvPr userDrawn="1">
            <p:custDataLst>
              <p:tags r:id="rId2"/>
            </p:custDataLst>
            <p:extLst>
              <p:ext uri="{D42A27DB-BD31-4B8C-83A1-F6EECF244321}">
                <p14:modId xmlns:p14="http://schemas.microsoft.com/office/powerpoint/2010/main" val="3599692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7"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BD3C492-CDC9-4925-AC9D-B420B4372AB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Open Sans SemiBold"/>
              <a:ea typeface="+mj-ea"/>
              <a:cs typeface="+mj-cs"/>
              <a:sym typeface="Open Sans SemiBold"/>
            </a:endParaRPr>
          </a:p>
        </p:txBody>
      </p:sp>
      <p:sp>
        <p:nvSpPr>
          <p:cNvPr id="2" name="Title 1">
            <a:extLst>
              <a:ext uri="{FF2B5EF4-FFF2-40B4-BE49-F238E27FC236}">
                <a16:creationId xmlns:a16="http://schemas.microsoft.com/office/drawing/2014/main" id="{4ED623F3-2D5B-452F-9BC2-387948084634}"/>
              </a:ext>
            </a:extLst>
          </p:cNvPr>
          <p:cNvSpPr>
            <a:spLocks noGrp="1"/>
          </p:cNvSpPr>
          <p:nvPr>
            <p:ph type="title"/>
          </p:nvPr>
        </p:nvSpPr>
        <p:spPr/>
        <p:txBody>
          <a:bodyPr/>
          <a:lstStyle/>
          <a:p>
            <a:r>
              <a:rPr lang="en-US" dirty="0"/>
              <a:t>Click to edit Master </a:t>
            </a:r>
            <a:r>
              <a:rPr lang="en-US"/>
              <a:t>title style</a:t>
            </a:r>
            <a:endParaRPr lang="en-US" dirty="0"/>
          </a:p>
        </p:txBody>
      </p:sp>
      <p:sp>
        <p:nvSpPr>
          <p:cNvPr id="3" name="Date Placeholder 2">
            <a:extLst>
              <a:ext uri="{FF2B5EF4-FFF2-40B4-BE49-F238E27FC236}">
                <a16:creationId xmlns:a16="http://schemas.microsoft.com/office/drawing/2014/main" id="{0053E2AB-4B7F-4AF1-9B97-6B4CB89AC7E0}"/>
              </a:ext>
            </a:extLst>
          </p:cNvPr>
          <p:cNvSpPr>
            <a:spLocks noGrp="1"/>
          </p:cNvSpPr>
          <p:nvPr>
            <p:ph type="dt" sz="half" idx="10"/>
          </p:nvPr>
        </p:nvSpPr>
        <p:spPr/>
        <p:txBody>
          <a:bodyPr/>
          <a:lstStyle/>
          <a:p>
            <a:fld id="{E4798FED-AA20-4964-8132-642E54746A0B}" type="datetime1">
              <a:rPr lang="en-US" smtClean="0"/>
              <a:t>16-Apr-20</a:t>
            </a:fld>
            <a:endParaRPr lang="en-US" dirty="0"/>
          </a:p>
        </p:txBody>
      </p:sp>
      <p:sp>
        <p:nvSpPr>
          <p:cNvPr id="4" name="Footer Placeholder 3">
            <a:extLst>
              <a:ext uri="{FF2B5EF4-FFF2-40B4-BE49-F238E27FC236}">
                <a16:creationId xmlns:a16="http://schemas.microsoft.com/office/drawing/2014/main" id="{CF2D982A-62BC-4238-89CF-DE70928CF01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10CE0E70-7F9B-42FA-91ED-D744F59FE169}"/>
              </a:ext>
            </a:extLst>
          </p:cNvPr>
          <p:cNvSpPr>
            <a:spLocks noGrp="1"/>
          </p:cNvSpPr>
          <p:nvPr>
            <p:ph type="sldNum" sz="quarter" idx="12"/>
          </p:nvPr>
        </p:nvSpPr>
        <p:spPr>
          <a:xfrm>
            <a:off x="8610600" y="6356350"/>
            <a:ext cx="2743200" cy="365125"/>
          </a:xfrm>
          <a:prstGeom prst="rect">
            <a:avLst/>
          </a:prstGeom>
        </p:spPr>
        <p:txBody>
          <a:bodyPr/>
          <a:lstStyle/>
          <a:p>
            <a:fld id="{4564040C-0060-4F7C-A574-261334DA3326}" type="slidenum">
              <a:rPr lang="en-US" smtClean="0"/>
              <a:t>‹#›</a:t>
            </a:fld>
            <a:endParaRPr lang="en-US" dirty="0"/>
          </a:p>
        </p:txBody>
      </p:sp>
    </p:spTree>
    <p:extLst>
      <p:ext uri="{BB962C8B-B14F-4D97-AF65-F5344CB8AC3E}">
        <p14:creationId xmlns:p14="http://schemas.microsoft.com/office/powerpoint/2010/main" val="56001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95000"/>
              </a:schemeClr>
            </a:gs>
            <a:gs pos="68000">
              <a:schemeClr val="bg1">
                <a:alpha val="90000"/>
              </a:schemeClr>
            </a:gs>
            <a:gs pos="84000">
              <a:schemeClr val="bg1">
                <a:alpha val="90000"/>
              </a:schemeClr>
            </a:gs>
            <a:gs pos="100000">
              <a:schemeClr val="bg1">
                <a:alpha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3E2574A-1BFD-4B87-A3D8-E0FB555A2C7E}"/>
              </a:ext>
            </a:extLst>
          </p:cNvPr>
          <p:cNvGraphicFramePr>
            <a:graphicFrameLocks noChangeAspect="1"/>
          </p:cNvGraphicFramePr>
          <p:nvPr userDrawn="1">
            <p:custDataLst>
              <p:tags r:id="rId19"/>
            </p:custDataLst>
            <p:extLst>
              <p:ext uri="{D42A27DB-BD31-4B8C-83A1-F6EECF244321}">
                <p14:modId xmlns:p14="http://schemas.microsoft.com/office/powerpoint/2010/main" val="3177175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3" name="think-cell Slide" r:id="rId21" imgW="395" imgH="394" progId="TCLayout.ActiveDocument.1">
                  <p:embed/>
                </p:oleObj>
              </mc:Choice>
              <mc:Fallback>
                <p:oleObj name="think-cell Slide" r:id="rId21" imgW="395" imgH="394"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30E690A-4227-4E44-A75F-4D7D393D85F7}"/>
              </a:ext>
            </a:extLst>
          </p:cNvPr>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Open Sans SemiBold"/>
              <a:ea typeface="+mj-ea"/>
              <a:cs typeface="+mj-cs"/>
              <a:sym typeface="Open Sans SemiBold"/>
            </a:endParaRPr>
          </a:p>
        </p:txBody>
      </p:sp>
      <p:sp>
        <p:nvSpPr>
          <p:cNvPr id="2" name="Title Placeholder 1">
            <a:extLst>
              <a:ext uri="{FF2B5EF4-FFF2-40B4-BE49-F238E27FC236}">
                <a16:creationId xmlns:a16="http://schemas.microsoft.com/office/drawing/2014/main" id="{D2567AAE-E5CC-4B2C-94BA-2696DA44B8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a:t>
            </a:r>
            <a:r>
              <a:rPr lang="en-US"/>
              <a:t>title style</a:t>
            </a:r>
            <a:endParaRPr lang="en-US" dirty="0"/>
          </a:p>
        </p:txBody>
      </p:sp>
      <p:sp>
        <p:nvSpPr>
          <p:cNvPr id="3" name="Text Placeholder 2">
            <a:extLst>
              <a:ext uri="{FF2B5EF4-FFF2-40B4-BE49-F238E27FC236}">
                <a16:creationId xmlns:a16="http://schemas.microsoft.com/office/drawing/2014/main" id="{58F3466D-DDBC-435E-B075-383EE00A06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D0C3FA3-B92D-42D9-AA30-173AE74548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F6FD18D1-A409-4958-90FE-AD9BFBB2E151}" type="datetime1">
              <a:rPr lang="en-US" smtClean="0"/>
              <a:t>16-Apr-20</a:t>
            </a:fld>
            <a:endParaRPr lang="en-US" dirty="0"/>
          </a:p>
        </p:txBody>
      </p:sp>
      <p:sp>
        <p:nvSpPr>
          <p:cNvPr id="6" name="Slide Number Placeholder 5">
            <a:extLst>
              <a:ext uri="{FF2B5EF4-FFF2-40B4-BE49-F238E27FC236}">
                <a16:creationId xmlns:a16="http://schemas.microsoft.com/office/drawing/2014/main" id="{8081FED3-F825-4962-B426-E1066A3F9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7606311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62" r:id="rId6"/>
    <p:sldLayoutId id="2147483652" r:id="rId7"/>
    <p:sldLayoutId id="2147483653" r:id="rId8"/>
    <p:sldLayoutId id="2147483654" r:id="rId9"/>
    <p:sldLayoutId id="2147483663" r:id="rId10"/>
    <p:sldLayoutId id="2147483655" r:id="rId11"/>
    <p:sldLayoutId id="2147483664"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4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43.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44.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tags" Target="../tags/tag45.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13.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11.xml"/><Relationship Id="rId7" Type="http://schemas.openxmlformats.org/officeDocument/2006/relationships/image" Target="../media/image20.png"/><Relationship Id="rId2" Type="http://schemas.openxmlformats.org/officeDocument/2006/relationships/tags" Target="../tags/tag46.xml"/><Relationship Id="rId1" Type="http://schemas.openxmlformats.org/officeDocument/2006/relationships/vmlDrawing" Target="../drawings/vmlDrawing30.vml"/><Relationship Id="rId6" Type="http://schemas.openxmlformats.org/officeDocument/2006/relationships/image" Target="../media/image1.emf"/><Relationship Id="rId11" Type="http://schemas.openxmlformats.org/officeDocument/2006/relationships/image" Target="../media/image19.png"/><Relationship Id="rId5" Type="http://schemas.openxmlformats.org/officeDocument/2006/relationships/oleObject" Target="../embeddings/oleObject29.bin"/><Relationship Id="rId10" Type="http://schemas.openxmlformats.org/officeDocument/2006/relationships/image" Target="../media/image18.png"/><Relationship Id="rId4" Type="http://schemas.openxmlformats.org/officeDocument/2006/relationships/notesSlide" Target="../notesSlides/notesSlide14.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vmlDrawing" Target="../drawings/vmlDrawing31.vml"/><Relationship Id="rId6" Type="http://schemas.openxmlformats.org/officeDocument/2006/relationships/oleObject" Target="../embeddings/oleObject29.bin"/><Relationship Id="rId5" Type="http://schemas.openxmlformats.org/officeDocument/2006/relationships/image" Target="../media/image19.png"/><Relationship Id="rId10" Type="http://schemas.openxmlformats.org/officeDocument/2006/relationships/image" Target="../media/image3.png"/><Relationship Id="rId4" Type="http://schemas.openxmlformats.org/officeDocument/2006/relationships/notesSlide" Target="../notesSlides/notesSlide15.xml"/><Relationship Id="rId9" Type="http://schemas.openxmlformats.org/officeDocument/2006/relationships/image" Target="../media/image21.sv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48.xml"/><Relationship Id="rId1" Type="http://schemas.openxmlformats.org/officeDocument/2006/relationships/vmlDrawing" Target="../drawings/vmlDrawing32.vml"/><Relationship Id="rId6" Type="http://schemas.openxmlformats.org/officeDocument/2006/relationships/oleObject" Target="../embeddings/oleObject29.bin"/><Relationship Id="rId5" Type="http://schemas.openxmlformats.org/officeDocument/2006/relationships/image" Target="../media/image19.png"/><Relationship Id="rId10" Type="http://schemas.openxmlformats.org/officeDocument/2006/relationships/image" Target="../media/image3.png"/><Relationship Id="rId4" Type="http://schemas.openxmlformats.org/officeDocument/2006/relationships/notesSlide" Target="../notesSlides/notesSlide16.xml"/><Relationship Id="rId9"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49.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7.xml"/><Relationship Id="rId9" Type="http://schemas.openxmlformats.org/officeDocument/2006/relationships/image" Target="../media/image23.sv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tags" Target="../tags/tag50.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18.xm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35.vml"/><Relationship Id="rId6" Type="http://schemas.openxmlformats.org/officeDocument/2006/relationships/oleObject" Target="../embeddings/oleObject32.bin"/><Relationship Id="rId11" Type="http://schemas.openxmlformats.org/officeDocument/2006/relationships/image" Target="../media/image5.png"/><Relationship Id="rId5" Type="http://schemas.openxmlformats.org/officeDocument/2006/relationships/image" Target="../media/image24.png"/><Relationship Id="rId10" Type="http://schemas.openxmlformats.org/officeDocument/2006/relationships/image" Target="../media/image25.svg"/><Relationship Id="rId4" Type="http://schemas.openxmlformats.org/officeDocument/2006/relationships/notesSlide" Target="../notesSlides/notesSlide19.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tags" Target="../tags/tag52.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20.xml"/><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25.svg"/><Relationship Id="rId3" Type="http://schemas.openxmlformats.org/officeDocument/2006/relationships/tags" Target="../tags/tag54.xml"/><Relationship Id="rId7" Type="http://schemas.openxmlformats.org/officeDocument/2006/relationships/image" Target="../media/image26.png"/><Relationship Id="rId12" Type="http://schemas.openxmlformats.org/officeDocument/2006/relationships/image" Target="../media/image20.png"/><Relationship Id="rId2" Type="http://schemas.openxmlformats.org/officeDocument/2006/relationships/tags" Target="../tags/tag53.xml"/><Relationship Id="rId1" Type="http://schemas.openxmlformats.org/officeDocument/2006/relationships/vmlDrawing" Target="../drawings/vmlDrawing37.vml"/><Relationship Id="rId6" Type="http://schemas.openxmlformats.org/officeDocument/2006/relationships/notesSlide" Target="../notesSlides/notesSlide21.xml"/><Relationship Id="rId11" Type="http://schemas.openxmlformats.org/officeDocument/2006/relationships/image" Target="../media/image3.png"/><Relationship Id="rId5" Type="http://schemas.openxmlformats.org/officeDocument/2006/relationships/slideLayout" Target="../slideLayouts/slideLayout3.xml"/><Relationship Id="rId10" Type="http://schemas.openxmlformats.org/officeDocument/2006/relationships/image" Target="../media/image5.png"/><Relationship Id="rId4" Type="http://schemas.openxmlformats.org/officeDocument/2006/relationships/tags" Target="../tags/tag55.xml"/><Relationship Id="rId9"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38.vml"/><Relationship Id="rId6" Type="http://schemas.openxmlformats.org/officeDocument/2006/relationships/oleObject" Target="../embeddings/oleObject35.bin"/><Relationship Id="rId11" Type="http://schemas.openxmlformats.org/officeDocument/2006/relationships/image" Target="../media/image27.png"/><Relationship Id="rId5" Type="http://schemas.openxmlformats.org/officeDocument/2006/relationships/notesSlide" Target="../notesSlides/notesSlide22.xml"/><Relationship Id="rId10" Type="http://schemas.openxmlformats.org/officeDocument/2006/relationships/image" Target="../media/image25.svg"/><Relationship Id="rId4" Type="http://schemas.openxmlformats.org/officeDocument/2006/relationships/slideLayout" Target="../slideLayouts/slideLayout3.xml"/><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39.vml"/><Relationship Id="rId6" Type="http://schemas.openxmlformats.org/officeDocument/2006/relationships/oleObject" Target="../embeddings/oleObject36.bin"/><Relationship Id="rId11" Type="http://schemas.openxmlformats.org/officeDocument/2006/relationships/image" Target="../media/image28.png"/><Relationship Id="rId5" Type="http://schemas.openxmlformats.org/officeDocument/2006/relationships/notesSlide" Target="../notesSlides/notesSlide23.xml"/><Relationship Id="rId10" Type="http://schemas.openxmlformats.org/officeDocument/2006/relationships/image" Target="../media/image25.svg"/><Relationship Id="rId4" Type="http://schemas.openxmlformats.org/officeDocument/2006/relationships/slideLayout" Target="../slideLayouts/slideLayout3.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40.vml"/><Relationship Id="rId6" Type="http://schemas.openxmlformats.org/officeDocument/2006/relationships/oleObject" Target="../embeddings/oleObject37.bin"/><Relationship Id="rId11" Type="http://schemas.openxmlformats.org/officeDocument/2006/relationships/image" Target="../media/image29.png"/><Relationship Id="rId5" Type="http://schemas.openxmlformats.org/officeDocument/2006/relationships/notesSlide" Target="../notesSlides/notesSlide24.xml"/><Relationship Id="rId10" Type="http://schemas.openxmlformats.org/officeDocument/2006/relationships/image" Target="../media/image25.svg"/><Relationship Id="rId4" Type="http://schemas.openxmlformats.org/officeDocument/2006/relationships/slideLayout" Target="../slideLayouts/slideLayout3.xml"/><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25.xml"/><Relationship Id="rId9" Type="http://schemas.openxmlformats.org/officeDocument/2006/relationships/image" Target="../media/image23.sv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tags" Target="../tags/tag63.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notesSlide" Target="../notesSlides/notesSlide26.xml"/><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43.vml"/><Relationship Id="rId6" Type="http://schemas.openxmlformats.org/officeDocument/2006/relationships/oleObject" Target="../embeddings/oleObject40.bin"/><Relationship Id="rId11" Type="http://schemas.openxmlformats.org/officeDocument/2006/relationships/image" Target="../media/image30.png"/><Relationship Id="rId5" Type="http://schemas.openxmlformats.org/officeDocument/2006/relationships/notesSlide" Target="../notesSlides/notesSlide27.xml"/><Relationship Id="rId10" Type="http://schemas.openxmlformats.org/officeDocument/2006/relationships/image" Target="../media/image25.svg"/><Relationship Id="rId4" Type="http://schemas.openxmlformats.org/officeDocument/2006/relationships/slideLayout" Target="../slideLayouts/slideLayout3.xml"/><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44.vml"/><Relationship Id="rId6" Type="http://schemas.openxmlformats.org/officeDocument/2006/relationships/oleObject" Target="../embeddings/oleObject41.bin"/><Relationship Id="rId11" Type="http://schemas.openxmlformats.org/officeDocument/2006/relationships/image" Target="../media/image31.png"/><Relationship Id="rId5" Type="http://schemas.openxmlformats.org/officeDocument/2006/relationships/notesSlide" Target="../notesSlides/notesSlide28.xml"/><Relationship Id="rId10" Type="http://schemas.openxmlformats.org/officeDocument/2006/relationships/image" Target="../media/image25.svg"/><Relationship Id="rId4" Type="http://schemas.openxmlformats.org/officeDocument/2006/relationships/slideLayout" Target="../slideLayouts/slideLayout3.xml"/><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9.xml"/><Relationship Id="rId7" Type="http://schemas.openxmlformats.org/officeDocument/2006/relationships/oleObject" Target="../embeddings/oleObject42.bin"/><Relationship Id="rId2" Type="http://schemas.openxmlformats.org/officeDocument/2006/relationships/tags" Target="../tags/tag68.xml"/><Relationship Id="rId1" Type="http://schemas.openxmlformats.org/officeDocument/2006/relationships/vmlDrawing" Target="../drawings/vmlDrawing45.vml"/><Relationship Id="rId6" Type="http://schemas.openxmlformats.org/officeDocument/2006/relationships/image" Target="../media/image32.png"/><Relationship Id="rId11" Type="http://schemas.openxmlformats.org/officeDocument/2006/relationships/image" Target="../media/image25.svg"/><Relationship Id="rId5" Type="http://schemas.openxmlformats.org/officeDocument/2006/relationships/notesSlide" Target="../notesSlides/notesSlide29.xml"/><Relationship Id="rId10" Type="http://schemas.openxmlformats.org/officeDocument/2006/relationships/image" Target="../media/image20.png"/><Relationship Id="rId4" Type="http://schemas.openxmlformats.org/officeDocument/2006/relationships/slideLayout" Target="../slideLayouts/slideLayout3.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image" Target="../media/image6.png"/><Relationship Id="rId2" Type="http://schemas.openxmlformats.org/officeDocument/2006/relationships/tags" Target="../tags/tag35.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70.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tags" Target="../tags/tag71.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notesSlide" Target="../notesSlides/notesSlide31.xml"/><Relationship Id="rId9" Type="http://schemas.openxmlformats.org/officeDocument/2006/relationships/image" Target="../media/image33.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48.vml"/><Relationship Id="rId6" Type="http://schemas.openxmlformats.org/officeDocument/2006/relationships/oleObject" Target="../embeddings/oleObject45.bin"/><Relationship Id="rId5" Type="http://schemas.openxmlformats.org/officeDocument/2006/relationships/image" Target="../media/image33.png"/><Relationship Id="rId10" Type="http://schemas.openxmlformats.org/officeDocument/2006/relationships/image" Target="../media/image25.svg"/><Relationship Id="rId4" Type="http://schemas.openxmlformats.org/officeDocument/2006/relationships/notesSlide" Target="../notesSlides/notesSlide32.xml"/><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73.xml"/><Relationship Id="rId1" Type="http://schemas.openxmlformats.org/officeDocument/2006/relationships/vmlDrawing" Target="../drawings/vmlDrawing49.vml"/><Relationship Id="rId6" Type="http://schemas.openxmlformats.org/officeDocument/2006/relationships/image" Target="../media/image1.emf"/><Relationship Id="rId11" Type="http://schemas.openxmlformats.org/officeDocument/2006/relationships/image" Target="../media/image35.png"/><Relationship Id="rId5" Type="http://schemas.openxmlformats.org/officeDocument/2006/relationships/oleObject" Target="../embeddings/oleObject46.bin"/><Relationship Id="rId10" Type="http://schemas.openxmlformats.org/officeDocument/2006/relationships/image" Target="../media/image34.png"/><Relationship Id="rId4" Type="http://schemas.openxmlformats.org/officeDocument/2006/relationships/notesSlide" Target="../notesSlides/notesSlide33.xml"/><Relationship Id="rId9" Type="http://schemas.openxmlformats.org/officeDocument/2006/relationships/image" Target="../media/image25.svg"/></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74.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notesSlide" Target="../notesSlides/notesSlide34.xml"/><Relationship Id="rId9" Type="http://schemas.openxmlformats.org/officeDocument/2006/relationships/image" Target="../media/image23.sv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tags" Target="../tags/tag75.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notesSlide" Target="../notesSlides/notesSlide35.xml"/><Relationship Id="rId9" Type="http://schemas.openxmlformats.org/officeDocument/2006/relationships/image" Target="../media/image36.png"/></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76.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49.bin"/><Relationship Id="rId10" Type="http://schemas.openxmlformats.org/officeDocument/2006/relationships/image" Target="../media/image36.png"/><Relationship Id="rId4" Type="http://schemas.openxmlformats.org/officeDocument/2006/relationships/notesSlide" Target="../notesSlides/notesSlide36.xml"/><Relationship Id="rId9" Type="http://schemas.openxmlformats.org/officeDocument/2006/relationships/image" Target="../media/image25.svg"/></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77.xml"/><Relationship Id="rId1" Type="http://schemas.openxmlformats.org/officeDocument/2006/relationships/vmlDrawing" Target="../drawings/vmlDrawing53.vml"/><Relationship Id="rId6" Type="http://schemas.openxmlformats.org/officeDocument/2006/relationships/oleObject" Target="../embeddings/oleObject49.bin"/><Relationship Id="rId5" Type="http://schemas.openxmlformats.org/officeDocument/2006/relationships/image" Target="../media/image36.png"/><Relationship Id="rId10" Type="http://schemas.openxmlformats.org/officeDocument/2006/relationships/image" Target="../media/image25.svg"/><Relationship Id="rId4" Type="http://schemas.openxmlformats.org/officeDocument/2006/relationships/notesSlide" Target="../notesSlides/notesSlide37.xml"/><Relationship Id="rId9" Type="http://schemas.openxmlformats.org/officeDocument/2006/relationships/image" Target="../media/image20.png"/></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78.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0.bin"/><Relationship Id="rId10" Type="http://schemas.openxmlformats.org/officeDocument/2006/relationships/image" Target="../media/image37.png"/><Relationship Id="rId4" Type="http://schemas.openxmlformats.org/officeDocument/2006/relationships/notesSlide" Target="../notesSlides/notesSlide38.xml"/><Relationship Id="rId9" Type="http://schemas.openxmlformats.org/officeDocument/2006/relationships/image" Target="../media/image25.svg"/></Relationships>
</file>

<file path=ppt/slides/_rels/slide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79.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1.bin"/><Relationship Id="rId10" Type="http://schemas.openxmlformats.org/officeDocument/2006/relationships/image" Target="../media/image37.png"/><Relationship Id="rId4" Type="http://schemas.openxmlformats.org/officeDocument/2006/relationships/notesSlide" Target="../notesSlides/notesSlide39.xml"/><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80.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2.bin"/><Relationship Id="rId10" Type="http://schemas.openxmlformats.org/officeDocument/2006/relationships/image" Target="../media/image38.png"/><Relationship Id="rId4" Type="http://schemas.openxmlformats.org/officeDocument/2006/relationships/notesSlide" Target="../notesSlides/notesSlide40.xml"/><Relationship Id="rId9" Type="http://schemas.openxmlformats.org/officeDocument/2006/relationships/image" Target="../media/image25.svg"/></Relationships>
</file>

<file path=ppt/slides/_rels/slide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81.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3.bin"/><Relationship Id="rId10" Type="http://schemas.openxmlformats.org/officeDocument/2006/relationships/image" Target="../media/image38.png"/><Relationship Id="rId4" Type="http://schemas.openxmlformats.org/officeDocument/2006/relationships/notesSlide" Target="../notesSlides/notesSlide41.xml"/><Relationship Id="rId9" Type="http://schemas.openxmlformats.org/officeDocument/2006/relationships/image" Target="../media/image25.svg"/></Relationships>
</file>

<file path=ppt/slides/_rels/slide4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82.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4.bin"/><Relationship Id="rId10" Type="http://schemas.openxmlformats.org/officeDocument/2006/relationships/image" Target="../media/image39.png"/><Relationship Id="rId4" Type="http://schemas.openxmlformats.org/officeDocument/2006/relationships/notesSlide" Target="../notesSlides/notesSlide42.xml"/><Relationship Id="rId9" Type="http://schemas.openxmlformats.org/officeDocument/2006/relationships/image" Target="../media/image25.svg"/></Relationships>
</file>

<file path=ppt/slides/_rels/slide4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83.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notesSlide" Target="../notesSlides/notesSlide43.xml"/><Relationship Id="rId9" Type="http://schemas.openxmlformats.org/officeDocument/2006/relationships/image" Target="../media/image23.svg"/></Relationships>
</file>

<file path=ppt/slides/_rels/slide4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1.xml"/><Relationship Id="rId7" Type="http://schemas.openxmlformats.org/officeDocument/2006/relationships/image" Target="../media/image40.png"/><Relationship Id="rId2" Type="http://schemas.openxmlformats.org/officeDocument/2006/relationships/tags" Target="../tags/tag84.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notesSlide" Target="../notesSlides/notesSlide44.xml"/><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tags" Target="../tags/tag85.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notesSlide" Target="../notesSlides/notesSlide45.xml"/><Relationship Id="rId9" Type="http://schemas.openxmlformats.org/officeDocument/2006/relationships/image" Target="../media/image41.png"/></Relationships>
</file>

<file path=ppt/slides/_rels/slide4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86.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58.bin"/><Relationship Id="rId10" Type="http://schemas.openxmlformats.org/officeDocument/2006/relationships/image" Target="../media/image41.png"/><Relationship Id="rId4" Type="http://schemas.openxmlformats.org/officeDocument/2006/relationships/notesSlide" Target="../notesSlides/notesSlide46.xml"/><Relationship Id="rId9" Type="http://schemas.openxmlformats.org/officeDocument/2006/relationships/image" Target="../media/image25.svg"/></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vmlDrawing" Target="../drawings/vmlDrawing63.vml"/><Relationship Id="rId6" Type="http://schemas.openxmlformats.org/officeDocument/2006/relationships/oleObject" Target="../embeddings/oleObject59.bin"/><Relationship Id="rId11"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25.svg"/><Relationship Id="rId4" Type="http://schemas.openxmlformats.org/officeDocument/2006/relationships/notesSlide" Target="../notesSlides/notesSlide47.xml"/><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88.xml"/><Relationship Id="rId1" Type="http://schemas.openxmlformats.org/officeDocument/2006/relationships/vmlDrawing" Target="../drawings/vmlDrawing64.vml"/><Relationship Id="rId6" Type="http://schemas.openxmlformats.org/officeDocument/2006/relationships/image" Target="../media/image1.emf"/><Relationship Id="rId11" Type="http://schemas.openxmlformats.org/officeDocument/2006/relationships/image" Target="../media/image45.png"/><Relationship Id="rId5" Type="http://schemas.openxmlformats.org/officeDocument/2006/relationships/oleObject" Target="../embeddings/oleObject60.bin"/><Relationship Id="rId10" Type="http://schemas.openxmlformats.org/officeDocument/2006/relationships/image" Target="../media/image44.png"/><Relationship Id="rId4" Type="http://schemas.openxmlformats.org/officeDocument/2006/relationships/notesSlide" Target="../notesSlides/notesSlide48.xml"/><Relationship Id="rId9" Type="http://schemas.openxmlformats.org/officeDocument/2006/relationships/image" Target="../media/image25.svg"/></Relationships>
</file>

<file path=ppt/slides/_rels/slide4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89.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notesSlide" Target="../notesSlides/notesSlide49.xml"/><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11.xml"/><Relationship Id="rId7" Type="http://schemas.openxmlformats.org/officeDocument/2006/relationships/image" Target="../media/image7.png"/><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10" Type="http://schemas.openxmlformats.org/officeDocument/2006/relationships/image" Target="../media/image10.svg"/><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tags" Target="../tags/tag90.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notesSlide" Target="../notesSlides/notesSlide50.xml"/><Relationship Id="rId9" Type="http://schemas.openxmlformats.org/officeDocument/2006/relationships/image" Target="../media/image46.png"/></Relationships>
</file>

<file path=ppt/slides/_rels/slide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vmlDrawing" Target="../drawings/vmlDrawing67.vml"/><Relationship Id="rId6" Type="http://schemas.openxmlformats.org/officeDocument/2006/relationships/oleObject" Target="../embeddings/oleObject63.bin"/><Relationship Id="rId5" Type="http://schemas.openxmlformats.org/officeDocument/2006/relationships/image" Target="../media/image46.png"/><Relationship Id="rId10" Type="http://schemas.openxmlformats.org/officeDocument/2006/relationships/image" Target="../media/image25.svg"/><Relationship Id="rId4" Type="http://schemas.openxmlformats.org/officeDocument/2006/relationships/notesSlide" Target="../notesSlides/notesSlide51.xml"/><Relationship Id="rId9" Type="http://schemas.openxmlformats.org/officeDocument/2006/relationships/image" Target="../media/image20.png"/></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92.xml"/><Relationship Id="rId1" Type="http://schemas.openxmlformats.org/officeDocument/2006/relationships/vmlDrawing" Target="../drawings/vmlDrawing68.vml"/><Relationship Id="rId6" Type="http://schemas.openxmlformats.org/officeDocument/2006/relationships/oleObject" Target="../embeddings/oleObject63.bin"/><Relationship Id="rId5" Type="http://schemas.openxmlformats.org/officeDocument/2006/relationships/image" Target="../media/image46.png"/><Relationship Id="rId10" Type="http://schemas.openxmlformats.org/officeDocument/2006/relationships/image" Target="../media/image25.svg"/><Relationship Id="rId4" Type="http://schemas.openxmlformats.org/officeDocument/2006/relationships/notesSlide" Target="../notesSlides/notesSlide52.xml"/><Relationship Id="rId9" Type="http://schemas.openxmlformats.org/officeDocument/2006/relationships/image" Target="../media/image20.png"/></Relationships>
</file>

<file path=ppt/slides/_rels/slide5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11.xml"/><Relationship Id="rId7" Type="http://schemas.openxmlformats.org/officeDocument/2006/relationships/image" Target="../media/image47.png"/><Relationship Id="rId2" Type="http://schemas.openxmlformats.org/officeDocument/2006/relationships/tags" Target="../tags/tag93.xml"/><Relationship Id="rId1" Type="http://schemas.openxmlformats.org/officeDocument/2006/relationships/vmlDrawing" Target="../drawings/vmlDrawing69.vml"/><Relationship Id="rId6" Type="http://schemas.openxmlformats.org/officeDocument/2006/relationships/image" Target="../media/image1.emf"/><Relationship Id="rId11" Type="http://schemas.openxmlformats.org/officeDocument/2006/relationships/image" Target="../media/image25.svg"/><Relationship Id="rId5" Type="http://schemas.openxmlformats.org/officeDocument/2006/relationships/oleObject" Target="../embeddings/oleObject64.bin"/><Relationship Id="rId10" Type="http://schemas.openxmlformats.org/officeDocument/2006/relationships/image" Target="../media/image20.png"/><Relationship Id="rId4" Type="http://schemas.openxmlformats.org/officeDocument/2006/relationships/notesSlide" Target="../notesSlides/notesSlide53.xml"/><Relationship Id="rId9" Type="http://schemas.openxmlformats.org/officeDocument/2006/relationships/image" Target="../media/image3.png"/></Relationships>
</file>

<file path=ppt/slides/_rels/slide5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94.xml"/><Relationship Id="rId1" Type="http://schemas.openxmlformats.org/officeDocument/2006/relationships/vmlDrawing" Target="../drawings/vmlDrawing70.vml"/><Relationship Id="rId6" Type="http://schemas.openxmlformats.org/officeDocument/2006/relationships/image" Target="../media/image1.emf"/><Relationship Id="rId11" Type="http://schemas.openxmlformats.org/officeDocument/2006/relationships/image" Target="../media/image50.png"/><Relationship Id="rId5" Type="http://schemas.openxmlformats.org/officeDocument/2006/relationships/oleObject" Target="../embeddings/oleObject65.bin"/><Relationship Id="rId10" Type="http://schemas.openxmlformats.org/officeDocument/2006/relationships/image" Target="../media/image49.png"/><Relationship Id="rId4" Type="http://schemas.openxmlformats.org/officeDocument/2006/relationships/notesSlide" Target="../notesSlides/notesSlide54.xml"/><Relationship Id="rId9" Type="http://schemas.openxmlformats.org/officeDocument/2006/relationships/image" Target="../media/image25.svg"/></Relationships>
</file>

<file path=ppt/slides/_rels/slide5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95.xml"/><Relationship Id="rId1" Type="http://schemas.openxmlformats.org/officeDocument/2006/relationships/vmlDrawing" Target="../drawings/vmlDrawing71.vml"/><Relationship Id="rId6" Type="http://schemas.openxmlformats.org/officeDocument/2006/relationships/oleObject" Target="../embeddings/oleObject66.bin"/><Relationship Id="rId11"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25.svg"/><Relationship Id="rId4" Type="http://schemas.openxmlformats.org/officeDocument/2006/relationships/notesSlide" Target="../notesSlides/notesSlide55.xml"/><Relationship Id="rId9" Type="http://schemas.openxmlformats.org/officeDocument/2006/relationships/image" Target="../media/image20.png"/></Relationships>
</file>

<file path=ppt/slides/_rels/slide5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96.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notesSlide" Target="../notesSlides/notesSlide56.xml"/><Relationship Id="rId9" Type="http://schemas.openxmlformats.org/officeDocument/2006/relationships/image" Target="../media/image23.svg"/></Relationships>
</file>

<file path=ppt/slides/_rels/slide5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tags" Target="../tags/tag97.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notesSlide" Target="../notesSlides/notesSlide57.xml"/><Relationship Id="rId9" Type="http://schemas.openxmlformats.org/officeDocument/2006/relationships/image" Target="../media/image53.png"/></Relationships>
</file>

<file path=ppt/slides/_rels/slide5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99.xml"/><Relationship Id="rId7" Type="http://schemas.openxmlformats.org/officeDocument/2006/relationships/oleObject" Target="../embeddings/oleObject69.bin"/><Relationship Id="rId2" Type="http://schemas.openxmlformats.org/officeDocument/2006/relationships/tags" Target="../tags/tag98.xml"/><Relationship Id="rId1" Type="http://schemas.openxmlformats.org/officeDocument/2006/relationships/vmlDrawing" Target="../drawings/vmlDrawing74.vml"/><Relationship Id="rId6" Type="http://schemas.openxmlformats.org/officeDocument/2006/relationships/image" Target="../media/image53.png"/><Relationship Id="rId11" Type="http://schemas.openxmlformats.org/officeDocument/2006/relationships/image" Target="../media/image25.svg"/><Relationship Id="rId5" Type="http://schemas.openxmlformats.org/officeDocument/2006/relationships/notesSlide" Target="../notesSlides/notesSlide58.xml"/><Relationship Id="rId10" Type="http://schemas.openxmlformats.org/officeDocument/2006/relationships/image" Target="../media/image20.png"/><Relationship Id="rId4" Type="http://schemas.openxmlformats.org/officeDocument/2006/relationships/slideLayout" Target="../slideLayouts/slideLayout3.xml"/><Relationship Id="rId9" Type="http://schemas.openxmlformats.org/officeDocument/2006/relationships/image" Target="../media/image3.png"/></Relationships>
</file>

<file path=ppt/slides/_rels/slide5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01.xml"/><Relationship Id="rId7" Type="http://schemas.openxmlformats.org/officeDocument/2006/relationships/oleObject" Target="../embeddings/oleObject69.bin"/><Relationship Id="rId2" Type="http://schemas.openxmlformats.org/officeDocument/2006/relationships/tags" Target="../tags/tag100.xml"/><Relationship Id="rId1" Type="http://schemas.openxmlformats.org/officeDocument/2006/relationships/vmlDrawing" Target="../drawings/vmlDrawing75.vml"/><Relationship Id="rId6" Type="http://schemas.openxmlformats.org/officeDocument/2006/relationships/image" Target="../media/image53.png"/><Relationship Id="rId11" Type="http://schemas.openxmlformats.org/officeDocument/2006/relationships/image" Target="../media/image25.svg"/><Relationship Id="rId5" Type="http://schemas.openxmlformats.org/officeDocument/2006/relationships/notesSlide" Target="../notesSlides/notesSlide59.xml"/><Relationship Id="rId10" Type="http://schemas.openxmlformats.org/officeDocument/2006/relationships/image" Target="../media/image20.png"/><Relationship Id="rId4" Type="http://schemas.openxmlformats.org/officeDocument/2006/relationships/slideLayout" Target="../slideLayouts/slideLayout3.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38.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3.xml"/><Relationship Id="rId7" Type="http://schemas.openxmlformats.org/officeDocument/2006/relationships/image" Target="../media/image1.emf"/><Relationship Id="rId2" Type="http://schemas.openxmlformats.org/officeDocument/2006/relationships/tags" Target="../tags/tag102.xml"/><Relationship Id="rId1" Type="http://schemas.openxmlformats.org/officeDocument/2006/relationships/vmlDrawing" Target="../drawings/vmlDrawing76.vml"/><Relationship Id="rId6" Type="http://schemas.openxmlformats.org/officeDocument/2006/relationships/oleObject" Target="../embeddings/oleObject70.bin"/><Relationship Id="rId11" Type="http://schemas.openxmlformats.org/officeDocument/2006/relationships/image" Target="../media/image54.png"/><Relationship Id="rId5" Type="http://schemas.openxmlformats.org/officeDocument/2006/relationships/notesSlide" Target="../notesSlides/notesSlide60.xml"/><Relationship Id="rId10" Type="http://schemas.openxmlformats.org/officeDocument/2006/relationships/image" Target="../media/image25.svg"/><Relationship Id="rId4" Type="http://schemas.openxmlformats.org/officeDocument/2006/relationships/slideLayout" Target="../slideLayouts/slideLayout3.xml"/><Relationship Id="rId9" Type="http://schemas.openxmlformats.org/officeDocument/2006/relationships/image" Target="../media/image20.png"/></Relationships>
</file>

<file path=ppt/slides/_rels/slide6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5.xml"/><Relationship Id="rId7" Type="http://schemas.openxmlformats.org/officeDocument/2006/relationships/image" Target="../media/image1.emf"/><Relationship Id="rId12" Type="http://schemas.openxmlformats.org/officeDocument/2006/relationships/image" Target="../media/image56.png"/><Relationship Id="rId2" Type="http://schemas.openxmlformats.org/officeDocument/2006/relationships/tags" Target="../tags/tag104.xml"/><Relationship Id="rId1" Type="http://schemas.openxmlformats.org/officeDocument/2006/relationships/vmlDrawing" Target="../drawings/vmlDrawing77.vml"/><Relationship Id="rId6" Type="http://schemas.openxmlformats.org/officeDocument/2006/relationships/oleObject" Target="../embeddings/oleObject71.bin"/><Relationship Id="rId11" Type="http://schemas.openxmlformats.org/officeDocument/2006/relationships/image" Target="../media/image55.png"/><Relationship Id="rId5" Type="http://schemas.openxmlformats.org/officeDocument/2006/relationships/notesSlide" Target="../notesSlides/notesSlide61.xml"/><Relationship Id="rId10" Type="http://schemas.openxmlformats.org/officeDocument/2006/relationships/image" Target="../media/image25.svg"/><Relationship Id="rId4" Type="http://schemas.openxmlformats.org/officeDocument/2006/relationships/slideLayout" Target="../slideLayouts/slideLayout3.xml"/><Relationship Id="rId9" Type="http://schemas.openxmlformats.org/officeDocument/2006/relationships/image" Target="../media/image20.png"/></Relationships>
</file>

<file path=ppt/slides/_rels/slide6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07.xml"/><Relationship Id="rId7" Type="http://schemas.openxmlformats.org/officeDocument/2006/relationships/oleObject" Target="../embeddings/oleObject72.bin"/><Relationship Id="rId2" Type="http://schemas.openxmlformats.org/officeDocument/2006/relationships/tags" Target="../tags/tag106.xml"/><Relationship Id="rId1" Type="http://schemas.openxmlformats.org/officeDocument/2006/relationships/vmlDrawing" Target="../drawings/vmlDrawing78.vml"/><Relationship Id="rId6" Type="http://schemas.openxmlformats.org/officeDocument/2006/relationships/image" Target="../media/image57.png"/><Relationship Id="rId11" Type="http://schemas.openxmlformats.org/officeDocument/2006/relationships/image" Target="../media/image25.svg"/><Relationship Id="rId5" Type="http://schemas.openxmlformats.org/officeDocument/2006/relationships/notesSlide" Target="../notesSlides/notesSlide62.xml"/><Relationship Id="rId10" Type="http://schemas.openxmlformats.org/officeDocument/2006/relationships/image" Target="../media/image20.png"/><Relationship Id="rId4" Type="http://schemas.openxmlformats.org/officeDocument/2006/relationships/slideLayout" Target="../slideLayouts/slideLayout3.xml"/><Relationship Id="rId9" Type="http://schemas.openxmlformats.org/officeDocument/2006/relationships/image" Target="../media/image3.png"/></Relationships>
</file>

<file path=ppt/slides/_rels/slide6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9.xml"/><Relationship Id="rId7" Type="http://schemas.openxmlformats.org/officeDocument/2006/relationships/image" Target="../media/image1.emf"/><Relationship Id="rId2" Type="http://schemas.openxmlformats.org/officeDocument/2006/relationships/tags" Target="../tags/tag108.xml"/><Relationship Id="rId1" Type="http://schemas.openxmlformats.org/officeDocument/2006/relationships/vmlDrawing" Target="../drawings/vmlDrawing79.vml"/><Relationship Id="rId6" Type="http://schemas.openxmlformats.org/officeDocument/2006/relationships/oleObject" Target="../embeddings/oleObject73.bin"/><Relationship Id="rId5" Type="http://schemas.openxmlformats.org/officeDocument/2006/relationships/notesSlide" Target="../notesSlides/notesSlide63.xml"/><Relationship Id="rId10" Type="http://schemas.openxmlformats.org/officeDocument/2006/relationships/image" Target="../media/image23.svg"/><Relationship Id="rId4" Type="http://schemas.openxmlformats.org/officeDocument/2006/relationships/slideLayout" Target="../slideLayouts/slideLayout3.xml"/><Relationship Id="rId9" Type="http://schemas.openxmlformats.org/officeDocument/2006/relationships/image" Target="../media/image22.png"/></Relationships>
</file>

<file path=ppt/slides/_rels/slide6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18.png"/><Relationship Id="rId2" Type="http://schemas.openxmlformats.org/officeDocument/2006/relationships/tags" Target="../tags/tag110.xml"/><Relationship Id="rId1" Type="http://schemas.openxmlformats.org/officeDocument/2006/relationships/vmlDrawing" Target="../drawings/vmlDrawing80.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notesSlide" Target="../notesSlides/notesSlide64.xml"/><Relationship Id="rId9" Type="http://schemas.openxmlformats.org/officeDocument/2006/relationships/image" Target="../media/image58.png"/></Relationships>
</file>

<file path=ppt/slides/_rels/slide6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2.xml"/><Relationship Id="rId7" Type="http://schemas.openxmlformats.org/officeDocument/2006/relationships/image" Target="../media/image1.emf"/><Relationship Id="rId12" Type="http://schemas.openxmlformats.org/officeDocument/2006/relationships/image" Target="../media/image60.png"/><Relationship Id="rId2" Type="http://schemas.openxmlformats.org/officeDocument/2006/relationships/tags" Target="../tags/tag111.xml"/><Relationship Id="rId1" Type="http://schemas.openxmlformats.org/officeDocument/2006/relationships/vmlDrawing" Target="../drawings/vmlDrawing81.vml"/><Relationship Id="rId6" Type="http://schemas.openxmlformats.org/officeDocument/2006/relationships/oleObject" Target="../embeddings/oleObject75.bin"/><Relationship Id="rId11" Type="http://schemas.openxmlformats.org/officeDocument/2006/relationships/image" Target="../media/image59.png"/><Relationship Id="rId5" Type="http://schemas.openxmlformats.org/officeDocument/2006/relationships/notesSlide" Target="../notesSlides/notesSlide65.xml"/><Relationship Id="rId10" Type="http://schemas.openxmlformats.org/officeDocument/2006/relationships/image" Target="../media/image25.svg"/><Relationship Id="rId4" Type="http://schemas.openxmlformats.org/officeDocument/2006/relationships/slideLayout" Target="../slideLayouts/slideLayout3.xml"/><Relationship Id="rId9" Type="http://schemas.openxmlformats.org/officeDocument/2006/relationships/image" Target="../media/image20.png"/></Relationships>
</file>

<file path=ppt/slides/_rels/slide6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vmlDrawing" Target="../drawings/vmlDrawing82.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66.xml"/><Relationship Id="rId9" Type="http://schemas.openxmlformats.org/officeDocument/2006/relationships/image" Target="../media/image23.sv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114.xml"/><Relationship Id="rId1" Type="http://schemas.openxmlformats.org/officeDocument/2006/relationships/vmlDrawing" Target="../drawings/vmlDrawing83.v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tags" Target="../tags/tag39.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slideLayout" Target="../slideLayouts/slideLayout11.xml"/><Relationship Id="rId7" Type="http://schemas.openxmlformats.org/officeDocument/2006/relationships/image" Target="../media/image3.png"/><Relationship Id="rId12" Type="http://schemas.openxmlformats.org/officeDocument/2006/relationships/image" Target="../media/image14.png"/><Relationship Id="rId2" Type="http://schemas.openxmlformats.org/officeDocument/2006/relationships/tags" Target="../tags/tag40.xml"/><Relationship Id="rId1" Type="http://schemas.openxmlformats.org/officeDocument/2006/relationships/vmlDrawing" Target="../drawings/vmlDrawing24.vml"/><Relationship Id="rId6" Type="http://schemas.openxmlformats.org/officeDocument/2006/relationships/image" Target="../media/image1.emf"/><Relationship Id="rId11" Type="http://schemas.openxmlformats.org/officeDocument/2006/relationships/image" Target="../media/image13.svg"/><Relationship Id="rId5" Type="http://schemas.openxmlformats.org/officeDocument/2006/relationships/oleObject" Target="../embeddings/oleObject24.bin"/><Relationship Id="rId10" Type="http://schemas.openxmlformats.org/officeDocument/2006/relationships/image" Target="../media/image12.png"/><Relationship Id="rId4" Type="http://schemas.openxmlformats.org/officeDocument/2006/relationships/notesSlide" Target="../notesSlides/notesSlide8.xml"/><Relationship Id="rId9" Type="http://schemas.microsoft.com/office/2007/relationships/hdphoto" Target="../media/hdphoto1.wdp"/><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tags" Target="../tags/tag41.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4.bin"/><Relationship Id="rId10" Type="http://schemas.openxmlformats.org/officeDocument/2006/relationships/image" Target="../media/image17.png"/><Relationship Id="rId4" Type="http://schemas.openxmlformats.org/officeDocument/2006/relationships/notesSlide" Target="../notesSlides/notesSlide9.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CC1FDD-9CAA-445C-9B46-5CFD69634A04}"/>
              </a:ext>
            </a:extLst>
          </p:cNvPr>
          <p:cNvGraphicFramePr>
            <a:graphicFrameLocks noChangeAspect="1"/>
          </p:cNvGraphicFramePr>
          <p:nvPr>
            <p:custDataLst>
              <p:tags r:id="rId2"/>
            </p:custDataLst>
            <p:extLst>
              <p:ext uri="{D42A27DB-BD31-4B8C-83A1-F6EECF244321}">
                <p14:modId xmlns:p14="http://schemas.microsoft.com/office/powerpoint/2010/main" val="1475653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965"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1C950FED-0BA0-4EAC-8BCF-F08EBC21A66D}"/>
              </a:ext>
            </a:extLst>
          </p:cNvPr>
          <p:cNvSpPr/>
          <p:nvPr/>
        </p:nvSpPr>
        <p:spPr>
          <a:xfrm>
            <a:off x="0" y="0"/>
            <a:ext cx="7758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Rectangle 2">
            <a:extLst>
              <a:ext uri="{FF2B5EF4-FFF2-40B4-BE49-F238E27FC236}">
                <a16:creationId xmlns:a16="http://schemas.microsoft.com/office/drawing/2014/main" id="{4505D3C8-D261-46C4-A31A-82F53BA9F1CB}"/>
              </a:ext>
            </a:extLst>
          </p:cNvPr>
          <p:cNvSpPr/>
          <p:nvPr/>
        </p:nvSpPr>
        <p:spPr>
          <a:xfrm>
            <a:off x="775855"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a:extLst>
              <a:ext uri="{FF2B5EF4-FFF2-40B4-BE49-F238E27FC236}">
                <a16:creationId xmlns:a16="http://schemas.microsoft.com/office/drawing/2014/main" id="{E0F3A897-BB9C-4BF2-A5F7-E3A85BC5D933}"/>
              </a:ext>
            </a:extLst>
          </p:cNvPr>
          <p:cNvSpPr txBox="1">
            <a:spLocks/>
          </p:cNvSpPr>
          <p:nvPr/>
        </p:nvSpPr>
        <p:spPr>
          <a:xfrm>
            <a:off x="1189181" y="62152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300"/>
              </a:spcBef>
              <a:spcAft>
                <a:spcPts val="300"/>
              </a:spcAft>
            </a:pPr>
            <a:r>
              <a:rPr lang="en-US" sz="4000" dirty="0" err="1"/>
              <a:t>Nyss</a:t>
            </a:r>
            <a:r>
              <a:rPr lang="en-US" sz="4000" dirty="0"/>
              <a:t> Training Guide</a:t>
            </a:r>
          </a:p>
          <a:p>
            <a:pPr>
              <a:lnSpc>
                <a:spcPct val="100000"/>
              </a:lnSpc>
              <a:spcBef>
                <a:spcPts val="300"/>
              </a:spcBef>
              <a:spcAft>
                <a:spcPts val="300"/>
              </a:spcAft>
            </a:pPr>
            <a:r>
              <a:rPr lang="en-US" sz="2400" i="1" dirty="0"/>
              <a:t>Note to instructors</a:t>
            </a:r>
          </a:p>
        </p:txBody>
      </p:sp>
      <p:sp>
        <p:nvSpPr>
          <p:cNvPr id="6" name="Slide Number Placeholder 5">
            <a:extLst>
              <a:ext uri="{FF2B5EF4-FFF2-40B4-BE49-F238E27FC236}">
                <a16:creationId xmlns:a16="http://schemas.microsoft.com/office/drawing/2014/main" id="{BC0735E5-E83D-4735-B667-EC68E1CFB485}"/>
              </a:ext>
            </a:extLst>
          </p:cNvPr>
          <p:cNvSpPr>
            <a:spLocks noGrp="1"/>
          </p:cNvSpPr>
          <p:nvPr>
            <p:ph type="sldNum" sz="quarter" idx="12"/>
          </p:nvPr>
        </p:nvSpPr>
        <p:spPr/>
        <p:txBody>
          <a:bodyPr/>
          <a:lstStyle/>
          <a:p>
            <a:fld id="{4564040C-0060-4F7C-A574-261334DA3326}" type="slidenum">
              <a:rPr lang="en-US" smtClean="0"/>
              <a:t>1</a:t>
            </a:fld>
            <a:endParaRPr lang="en-US" dirty="0"/>
          </a:p>
        </p:txBody>
      </p:sp>
      <p:grpSp>
        <p:nvGrpSpPr>
          <p:cNvPr id="11" name="Group 10">
            <a:extLst>
              <a:ext uri="{FF2B5EF4-FFF2-40B4-BE49-F238E27FC236}">
                <a16:creationId xmlns:a16="http://schemas.microsoft.com/office/drawing/2014/main" id="{EAB0FF4A-F190-4328-A9C1-49588C0DDEDC}"/>
              </a:ext>
            </a:extLst>
          </p:cNvPr>
          <p:cNvGrpSpPr/>
          <p:nvPr/>
        </p:nvGrpSpPr>
        <p:grpSpPr>
          <a:xfrm>
            <a:off x="10609349" y="261952"/>
            <a:ext cx="1188721" cy="1188721"/>
            <a:chOff x="4370185" y="5205952"/>
            <a:chExt cx="1188720" cy="1188720"/>
          </a:xfrm>
        </p:grpSpPr>
        <p:sp>
          <p:nvSpPr>
            <p:cNvPr id="12" name="Oval 11">
              <a:extLst>
                <a:ext uri="{FF2B5EF4-FFF2-40B4-BE49-F238E27FC236}">
                  <a16:creationId xmlns:a16="http://schemas.microsoft.com/office/drawing/2014/main" id="{A6D1A9D4-40F5-438D-ABA4-F99F848209AF}"/>
                </a:ext>
              </a:extLst>
            </p:cNvPr>
            <p:cNvSpPr/>
            <p:nvPr/>
          </p:nvSpPr>
          <p:spPr>
            <a:xfrm>
              <a:off x="4370185" y="5205952"/>
              <a:ext cx="1188720" cy="1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drawing&#10;&#10;Description automatically generated">
              <a:extLst>
                <a:ext uri="{FF2B5EF4-FFF2-40B4-BE49-F238E27FC236}">
                  <a16:creationId xmlns:a16="http://schemas.microsoft.com/office/drawing/2014/main" id="{3E58C8CF-94DF-4868-BD78-2D70CCF355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a:ln>
              <a:noFill/>
            </a:ln>
          </p:spPr>
        </p:pic>
      </p:grpSp>
      <p:pic>
        <p:nvPicPr>
          <p:cNvPr id="14" name="Picture 13" descr="A picture containing table&#10;&#10;Description automatically generated">
            <a:extLst>
              <a:ext uri="{FF2B5EF4-FFF2-40B4-BE49-F238E27FC236}">
                <a16:creationId xmlns:a16="http://schemas.microsoft.com/office/drawing/2014/main" id="{B5EDFF06-89C8-493F-A095-A813185AA2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7145" y="679984"/>
            <a:ext cx="637889" cy="352655"/>
          </a:xfrm>
          <a:prstGeom prst="rect">
            <a:avLst/>
          </a:prstGeom>
        </p:spPr>
      </p:pic>
      <p:sp>
        <p:nvSpPr>
          <p:cNvPr id="15" name="Content Placeholder 2">
            <a:extLst>
              <a:ext uri="{FF2B5EF4-FFF2-40B4-BE49-F238E27FC236}">
                <a16:creationId xmlns:a16="http://schemas.microsoft.com/office/drawing/2014/main" id="{9E8FA515-2E40-4458-8633-CD6F7E8D05A0}"/>
              </a:ext>
            </a:extLst>
          </p:cNvPr>
          <p:cNvSpPr txBox="1">
            <a:spLocks/>
          </p:cNvSpPr>
          <p:nvPr/>
        </p:nvSpPr>
        <p:spPr>
          <a:xfrm>
            <a:off x="1204479" y="1936448"/>
            <a:ext cx="10711295" cy="34233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Blip>
                <a:blip r:embed="rId9"/>
              </a:buBlip>
            </a:pPr>
            <a:r>
              <a:rPr lang="en-US" sz="1600" dirty="0"/>
              <a:t>The computer-based training guide serves as an introductory supplement to the </a:t>
            </a:r>
            <a:r>
              <a:rPr lang="en-US" sz="1600" dirty="0" err="1"/>
              <a:t>Nyss</a:t>
            </a:r>
            <a:r>
              <a:rPr lang="en-US" sz="1600" dirty="0"/>
              <a:t> training manual. With the support of an instructor, the guide gives a step-by-step introduction for relevant personnel to the </a:t>
            </a:r>
            <a:r>
              <a:rPr lang="en-US" sz="1600" dirty="0" err="1"/>
              <a:t>Nyss</a:t>
            </a:r>
            <a:r>
              <a:rPr lang="en-US" sz="1600" dirty="0"/>
              <a:t> platform. </a:t>
            </a:r>
          </a:p>
          <a:p>
            <a:pPr>
              <a:lnSpc>
                <a:spcPct val="150000"/>
              </a:lnSpc>
              <a:buBlip>
                <a:blip r:embed="rId9"/>
              </a:buBlip>
            </a:pPr>
            <a:r>
              <a:rPr lang="en-US" sz="1600" dirty="0"/>
              <a:t>The training guide consists of several modules that each cover different functionalities of the platform. For each module, the instructor gives a demo for a specific functionality or page, before participants engage in task-solving on their own devices (PC, tablet, smartphone</a:t>
            </a:r>
            <a:r>
              <a:rPr lang="en-US" sz="1600"/>
              <a:t>).  </a:t>
            </a:r>
            <a:endParaRPr lang="en-GB" sz="1600" b="1" dirty="0"/>
          </a:p>
          <a:p>
            <a:pPr>
              <a:lnSpc>
                <a:spcPct val="150000"/>
              </a:lnSpc>
              <a:buBlip>
                <a:blip r:embed="rId9"/>
              </a:buBlip>
            </a:pPr>
            <a:endParaRPr lang="en-US" sz="1200" b="1" dirty="0"/>
          </a:p>
          <a:p>
            <a:pPr>
              <a:lnSpc>
                <a:spcPct val="150000"/>
              </a:lnSpc>
              <a:buFont typeface="Arial" panose="020B0604020202020204" pitchFamily="34" charset="0"/>
              <a:buBlip>
                <a:blip r:embed="rId9"/>
              </a:buBlip>
            </a:pPr>
            <a:endParaRPr lang="en-US" sz="1600" b="1" dirty="0">
              <a:solidFill>
                <a:schemeClr val="accent2"/>
              </a:solidFill>
            </a:endParaRPr>
          </a:p>
          <a:p>
            <a:pPr marL="0" indent="0">
              <a:lnSpc>
                <a:spcPct val="150000"/>
              </a:lnSpc>
              <a:buNone/>
            </a:pPr>
            <a:r>
              <a:rPr lang="en-US" sz="1600" dirty="0"/>
              <a:t> </a:t>
            </a:r>
          </a:p>
        </p:txBody>
      </p:sp>
      <p:sp>
        <p:nvSpPr>
          <p:cNvPr id="17" name="Slide Number Placeholder 3">
            <a:extLst>
              <a:ext uri="{FF2B5EF4-FFF2-40B4-BE49-F238E27FC236}">
                <a16:creationId xmlns:a16="http://schemas.microsoft.com/office/drawing/2014/main" id="{B60F3E93-8DF7-4B33-92CE-E56BD6E97385}"/>
              </a:ext>
            </a:extLst>
          </p:cNvPr>
          <p:cNvSpPr txBox="1">
            <a:spLocks/>
          </p:cNvSpPr>
          <p:nvPr/>
        </p:nvSpPr>
        <p:spPr>
          <a:xfrm>
            <a:off x="1323975"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dirty="0"/>
              <a:t>Version 1.0</a:t>
            </a:r>
          </a:p>
        </p:txBody>
      </p:sp>
    </p:spTree>
    <p:extLst>
      <p:ext uri="{BB962C8B-B14F-4D97-AF65-F5344CB8AC3E}">
        <p14:creationId xmlns:p14="http://schemas.microsoft.com/office/powerpoint/2010/main" val="1307592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436367-A1AE-4E8B-A0BD-F07D4FC2B1C8}"/>
              </a:ext>
            </a:extLst>
          </p:cNvPr>
          <p:cNvGraphicFramePr>
            <a:graphicFrameLocks noChangeAspect="1"/>
          </p:cNvGraphicFramePr>
          <p:nvPr>
            <p:custDataLst>
              <p:tags r:id="rId2"/>
            </p:custDataLst>
            <p:extLst>
              <p:ext uri="{D42A27DB-BD31-4B8C-83A1-F6EECF244321}">
                <p14:modId xmlns:p14="http://schemas.microsoft.com/office/powerpoint/2010/main" val="1908765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1"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69436367-A1AE-4E8B-A0BD-F07D4FC2B1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CA581D9-A1B6-4282-9DC8-02F280C3343F}"/>
              </a:ext>
            </a:extLst>
          </p:cNvPr>
          <p:cNvSpPr/>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F8943693-C60B-4FFB-9912-D5F6ECABA073}"/>
              </a:ext>
            </a:extLst>
          </p:cNvPr>
          <p:cNvGrpSpPr/>
          <p:nvPr/>
        </p:nvGrpSpPr>
        <p:grpSpPr>
          <a:xfrm>
            <a:off x="2159952" y="1771760"/>
            <a:ext cx="7872098" cy="2839672"/>
            <a:chOff x="2159952" y="1120933"/>
            <a:chExt cx="7872098" cy="2839672"/>
          </a:xfrm>
        </p:grpSpPr>
        <p:sp>
          <p:nvSpPr>
            <p:cNvPr id="4" name="TextBox 3">
              <a:extLst>
                <a:ext uri="{FF2B5EF4-FFF2-40B4-BE49-F238E27FC236}">
                  <a16:creationId xmlns:a16="http://schemas.microsoft.com/office/drawing/2014/main" id="{E3EE491F-FAF8-4FB6-8DBC-DBC712A81495}"/>
                </a:ext>
              </a:extLst>
            </p:cNvPr>
            <p:cNvSpPr txBox="1"/>
            <p:nvPr/>
          </p:nvSpPr>
          <p:spPr>
            <a:xfrm>
              <a:off x="2159952" y="2988864"/>
              <a:ext cx="7872098" cy="769441"/>
            </a:xfrm>
            <a:prstGeom prst="rect">
              <a:avLst/>
            </a:prstGeom>
            <a:noFill/>
          </p:spPr>
          <p:txBody>
            <a:bodyPr wrap="square" rtlCol="0">
              <a:spAutoFit/>
            </a:bodyPr>
            <a:lstStyle/>
            <a:p>
              <a:pPr algn="ctr"/>
              <a:r>
                <a:rPr lang="en-US" sz="4400" b="1">
                  <a:solidFill>
                    <a:schemeClr val="bg1"/>
                  </a:solidFill>
                </a:rPr>
                <a:t>2. DEMOS AND TASKS</a:t>
              </a:r>
              <a:endParaRPr lang="en-US" sz="4400" b="1" dirty="0">
                <a:solidFill>
                  <a:schemeClr val="bg1"/>
                </a:solidFill>
              </a:endParaRPr>
            </a:p>
          </p:txBody>
        </p:sp>
        <p:cxnSp>
          <p:nvCxnSpPr>
            <p:cNvPr id="6" name="Straight Connector 5">
              <a:extLst>
                <a:ext uri="{FF2B5EF4-FFF2-40B4-BE49-F238E27FC236}">
                  <a16:creationId xmlns:a16="http://schemas.microsoft.com/office/drawing/2014/main" id="{67A60866-7C54-44C7-9338-38AD36C3318F}"/>
                </a:ext>
              </a:extLst>
            </p:cNvPr>
            <p:cNvCxnSpPr>
              <a:cxnSpLocks/>
            </p:cNvCxnSpPr>
            <p:nvPr/>
          </p:nvCxnSpPr>
          <p:spPr>
            <a:xfrm>
              <a:off x="5555674" y="3960605"/>
              <a:ext cx="1080655"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1239D97-4D0B-4FBA-A740-FC59405AD852}"/>
                </a:ext>
              </a:extLst>
            </p:cNvPr>
            <p:cNvGrpSpPr/>
            <p:nvPr/>
          </p:nvGrpSpPr>
          <p:grpSpPr>
            <a:xfrm>
              <a:off x="5501641" y="1120933"/>
              <a:ext cx="1188721" cy="1188721"/>
              <a:chOff x="4370185" y="5205952"/>
              <a:chExt cx="1188720" cy="1188720"/>
            </a:xfrm>
          </p:grpSpPr>
          <p:sp>
            <p:nvSpPr>
              <p:cNvPr id="2" name="Oval 1">
                <a:extLst>
                  <a:ext uri="{FF2B5EF4-FFF2-40B4-BE49-F238E27FC236}">
                    <a16:creationId xmlns:a16="http://schemas.microsoft.com/office/drawing/2014/main" id="{5255181C-04A5-4D02-AB01-879B13E10001}"/>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4CE12117-40D8-462B-8E4A-7B7669EA4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grpSp>
      <p:sp>
        <p:nvSpPr>
          <p:cNvPr id="10" name="Slide Number Placeholder 9">
            <a:extLst>
              <a:ext uri="{FF2B5EF4-FFF2-40B4-BE49-F238E27FC236}">
                <a16:creationId xmlns:a16="http://schemas.microsoft.com/office/drawing/2014/main" id="{E2B59C43-8264-4808-A598-D6685030658F}"/>
              </a:ext>
            </a:extLst>
          </p:cNvPr>
          <p:cNvSpPr>
            <a:spLocks noGrp="1"/>
          </p:cNvSpPr>
          <p:nvPr>
            <p:ph type="sldNum" sz="quarter" idx="12"/>
          </p:nvPr>
        </p:nvSpPr>
        <p:spPr/>
        <p:txBody>
          <a:bodyPr/>
          <a:lstStyle/>
          <a:p>
            <a:fld id="{4564040C-0060-4F7C-A574-261334DA3326}" type="slidenum">
              <a:rPr lang="en-US" smtClean="0"/>
              <a:t>10</a:t>
            </a:fld>
            <a:endParaRPr lang="en-US" dirty="0"/>
          </a:p>
        </p:txBody>
      </p:sp>
    </p:spTree>
    <p:extLst>
      <p:ext uri="{BB962C8B-B14F-4D97-AF65-F5344CB8AC3E}">
        <p14:creationId xmlns:p14="http://schemas.microsoft.com/office/powerpoint/2010/main" val="181598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4144242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15"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11</a:t>
            </a:fld>
            <a:endParaRPr lang="en-US" dirty="0"/>
          </a:p>
        </p:txBody>
      </p:sp>
      <p:sp>
        <p:nvSpPr>
          <p:cNvPr id="18" name="Rectangle 17">
            <a:extLst>
              <a:ext uri="{FF2B5EF4-FFF2-40B4-BE49-F238E27FC236}">
                <a16:creationId xmlns:a16="http://schemas.microsoft.com/office/drawing/2014/main" id="{C5FAACBF-2737-472B-8BED-8C15F60BB964}"/>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453E3F6-6F7E-4A10-83E2-865FC2124E30}"/>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0EEB6424-B622-4B9F-9A3D-767C8A7BBF34}"/>
              </a:ext>
            </a:extLst>
          </p:cNvPr>
          <p:cNvGrpSpPr/>
          <p:nvPr/>
        </p:nvGrpSpPr>
        <p:grpSpPr>
          <a:xfrm>
            <a:off x="1150883" y="416857"/>
            <a:ext cx="1083214" cy="1083214"/>
            <a:chOff x="4370185" y="5205952"/>
            <a:chExt cx="1188720" cy="1188720"/>
          </a:xfrm>
        </p:grpSpPr>
        <p:sp>
          <p:nvSpPr>
            <p:cNvPr id="21" name="Oval 20">
              <a:extLst>
                <a:ext uri="{FF2B5EF4-FFF2-40B4-BE49-F238E27FC236}">
                  <a16:creationId xmlns:a16="http://schemas.microsoft.com/office/drawing/2014/main" id="{DE5FFE78-AD29-4CC3-9F00-3F9B4B9D04C8}"/>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picture containing drawing&#10;&#10;Description automatically generated">
              <a:extLst>
                <a:ext uri="{FF2B5EF4-FFF2-40B4-BE49-F238E27FC236}">
                  <a16:creationId xmlns:a16="http://schemas.microsoft.com/office/drawing/2014/main" id="{DB7660F6-121D-4FD3-96B2-4BEAFBA61C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28" name="TextBox 27">
            <a:extLst>
              <a:ext uri="{FF2B5EF4-FFF2-40B4-BE49-F238E27FC236}">
                <a16:creationId xmlns:a16="http://schemas.microsoft.com/office/drawing/2014/main" id="{3CD1F324-D119-4195-A279-970B129D5314}"/>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35" name="Straight Connector 34">
            <a:extLst>
              <a:ext uri="{FF2B5EF4-FFF2-40B4-BE49-F238E27FC236}">
                <a16:creationId xmlns:a16="http://schemas.microsoft.com/office/drawing/2014/main" id="{418CEB38-2C27-48DB-9314-A79C827ECE3E}"/>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5C22B086-71A4-44D7-A119-C6EDF236ECE8}"/>
              </a:ext>
            </a:extLst>
          </p:cNvPr>
          <p:cNvGrpSpPr/>
          <p:nvPr/>
        </p:nvGrpSpPr>
        <p:grpSpPr>
          <a:xfrm>
            <a:off x="724668" y="2345335"/>
            <a:ext cx="2609273" cy="4985980"/>
            <a:chOff x="891583" y="2238241"/>
            <a:chExt cx="2609273" cy="4985980"/>
          </a:xfrm>
        </p:grpSpPr>
        <p:cxnSp>
          <p:nvCxnSpPr>
            <p:cNvPr id="37" name="Straight Connector 36">
              <a:extLst>
                <a:ext uri="{FF2B5EF4-FFF2-40B4-BE49-F238E27FC236}">
                  <a16:creationId xmlns:a16="http://schemas.microsoft.com/office/drawing/2014/main" id="{C5BE0797-C2CC-480C-BE06-7672D8AFF117}"/>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5897A85-0467-4A06-89E0-A11A593084BF}"/>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6642291-551E-48CB-91E0-3A6077589738}"/>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cap="small" dirty="0">
                  <a:solidFill>
                    <a:schemeClr val="bg1"/>
                  </a:solidFill>
                </a:rPr>
                <a:t>User list</a:t>
              </a:r>
            </a:p>
            <a:p>
              <a:pPr marL="365760">
                <a:lnSpc>
                  <a:spcPct val="150000"/>
                </a:lnSpc>
              </a:pPr>
              <a:r>
                <a:rPr lang="en-US" sz="1400" cap="small" dirty="0">
                  <a:solidFill>
                    <a:schemeClr val="bg1"/>
                  </a:solidFill>
                </a:rPr>
                <a:t>Settings</a:t>
              </a:r>
            </a:p>
            <a:p>
              <a:pPr>
                <a:lnSpc>
                  <a:spcPct val="150000"/>
                </a:lnSpc>
              </a:pPr>
              <a:r>
                <a:rPr lang="en-US"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40" name="Oval 39">
              <a:extLst>
                <a:ext uri="{FF2B5EF4-FFF2-40B4-BE49-F238E27FC236}">
                  <a16:creationId xmlns:a16="http://schemas.microsoft.com/office/drawing/2014/main" id="{B57821A8-527D-471D-863C-75DB999B055F}"/>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Oval 40">
              <a:extLst>
                <a:ext uri="{FF2B5EF4-FFF2-40B4-BE49-F238E27FC236}">
                  <a16:creationId xmlns:a16="http://schemas.microsoft.com/office/drawing/2014/main" id="{565C0E58-16AF-420A-AEF6-9E2C5E0A7269}"/>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Oval 41">
              <a:extLst>
                <a:ext uri="{FF2B5EF4-FFF2-40B4-BE49-F238E27FC236}">
                  <a16:creationId xmlns:a16="http://schemas.microsoft.com/office/drawing/2014/main" id="{98836891-E712-4DAE-8B9D-8166CA40A38A}"/>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Oval 42">
              <a:extLst>
                <a:ext uri="{FF2B5EF4-FFF2-40B4-BE49-F238E27FC236}">
                  <a16:creationId xmlns:a16="http://schemas.microsoft.com/office/drawing/2014/main" id="{E6B910DB-1785-4AFF-AFC5-ECBE58183099}"/>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Oval 43">
              <a:extLst>
                <a:ext uri="{FF2B5EF4-FFF2-40B4-BE49-F238E27FC236}">
                  <a16:creationId xmlns:a16="http://schemas.microsoft.com/office/drawing/2014/main" id="{E00A5961-664C-4259-A7EF-11C333F68F18}"/>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Oval 44">
              <a:extLst>
                <a:ext uri="{FF2B5EF4-FFF2-40B4-BE49-F238E27FC236}">
                  <a16:creationId xmlns:a16="http://schemas.microsoft.com/office/drawing/2014/main" id="{DD596FAE-CA39-4805-B41C-1719ABE55AD8}"/>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Oval 45">
              <a:extLst>
                <a:ext uri="{FF2B5EF4-FFF2-40B4-BE49-F238E27FC236}">
                  <a16:creationId xmlns:a16="http://schemas.microsoft.com/office/drawing/2014/main" id="{75D6EB06-F45D-43FF-B684-A7C27E9F700F}"/>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Oval 46">
              <a:extLst>
                <a:ext uri="{FF2B5EF4-FFF2-40B4-BE49-F238E27FC236}">
                  <a16:creationId xmlns:a16="http://schemas.microsoft.com/office/drawing/2014/main" id="{A3039944-30CE-47EA-9A46-8BE73C8D6694}"/>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Oval 47">
              <a:extLst>
                <a:ext uri="{FF2B5EF4-FFF2-40B4-BE49-F238E27FC236}">
                  <a16:creationId xmlns:a16="http://schemas.microsoft.com/office/drawing/2014/main" id="{B825058B-0243-4CDA-A234-526BD86787CB}"/>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Oval 48">
              <a:extLst>
                <a:ext uri="{FF2B5EF4-FFF2-40B4-BE49-F238E27FC236}">
                  <a16:creationId xmlns:a16="http://schemas.microsoft.com/office/drawing/2014/main" id="{BD32B93B-5109-43C3-A54E-7228F9DEB9A7}"/>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94540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1361917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11"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FC08462B-EF3D-455F-BD89-0B718D03DF8D}"/>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04181A3-8CDB-4EE4-A1D4-22990258742C}"/>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9985AFA9-01C2-43EA-A498-7D07D844A512}"/>
              </a:ext>
            </a:extLst>
          </p:cNvPr>
          <p:cNvGrpSpPr/>
          <p:nvPr/>
        </p:nvGrpSpPr>
        <p:grpSpPr>
          <a:xfrm>
            <a:off x="1150883" y="416857"/>
            <a:ext cx="1083214" cy="1083214"/>
            <a:chOff x="4370185" y="5205952"/>
            <a:chExt cx="1188720" cy="1188720"/>
          </a:xfrm>
        </p:grpSpPr>
        <p:sp>
          <p:nvSpPr>
            <p:cNvPr id="22" name="Oval 21">
              <a:extLst>
                <a:ext uri="{FF2B5EF4-FFF2-40B4-BE49-F238E27FC236}">
                  <a16:creationId xmlns:a16="http://schemas.microsoft.com/office/drawing/2014/main" id="{614FCB87-6A10-4AA3-BA04-8E3B20A7F375}"/>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A picture containing drawing&#10;&#10;Description automatically generated">
              <a:extLst>
                <a:ext uri="{FF2B5EF4-FFF2-40B4-BE49-F238E27FC236}">
                  <a16:creationId xmlns:a16="http://schemas.microsoft.com/office/drawing/2014/main" id="{3B3A1514-6143-4BA4-B863-78F397804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29" name="TextBox 28">
            <a:extLst>
              <a:ext uri="{FF2B5EF4-FFF2-40B4-BE49-F238E27FC236}">
                <a16:creationId xmlns:a16="http://schemas.microsoft.com/office/drawing/2014/main" id="{44C61C6F-27D5-4DDE-BB99-A94BF0E5A713}"/>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30" name="Straight Connector 29">
            <a:extLst>
              <a:ext uri="{FF2B5EF4-FFF2-40B4-BE49-F238E27FC236}">
                <a16:creationId xmlns:a16="http://schemas.microsoft.com/office/drawing/2014/main" id="{2BADFEF4-CCE1-4C48-B670-E8BC312DA5F9}"/>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9F79A71-3BCE-4050-ADB5-10DF5A29F9E6}"/>
              </a:ext>
            </a:extLst>
          </p:cNvPr>
          <p:cNvGrpSpPr/>
          <p:nvPr/>
        </p:nvGrpSpPr>
        <p:grpSpPr>
          <a:xfrm>
            <a:off x="724668" y="2345335"/>
            <a:ext cx="2609273" cy="4985980"/>
            <a:chOff x="891583" y="2238241"/>
            <a:chExt cx="2609273" cy="4985980"/>
          </a:xfrm>
        </p:grpSpPr>
        <p:cxnSp>
          <p:nvCxnSpPr>
            <p:cNvPr id="32" name="Straight Connector 31">
              <a:extLst>
                <a:ext uri="{FF2B5EF4-FFF2-40B4-BE49-F238E27FC236}">
                  <a16:creationId xmlns:a16="http://schemas.microsoft.com/office/drawing/2014/main" id="{69C2A32D-F3EF-497B-88DA-9F6D7B547CE4}"/>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0F48462-5F87-47D3-97AF-B8D32E28C9C8}"/>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A2901A-AC5F-48DB-8198-917B0CB1B5D3}"/>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b="1"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cap="small" dirty="0">
                  <a:solidFill>
                    <a:schemeClr val="bg1"/>
                  </a:solidFill>
                </a:rPr>
                <a:t>User list</a:t>
              </a:r>
            </a:p>
            <a:p>
              <a:pPr marL="365760">
                <a:lnSpc>
                  <a:spcPct val="150000"/>
                </a:lnSpc>
              </a:pPr>
              <a:r>
                <a:rPr lang="en-US" sz="1400" cap="small" dirty="0">
                  <a:solidFill>
                    <a:schemeClr val="bg1"/>
                  </a:solidFill>
                </a:rPr>
                <a:t>Settings</a:t>
              </a:r>
            </a:p>
            <a:p>
              <a:pPr>
                <a:lnSpc>
                  <a:spcPct val="150000"/>
                </a:lnSpc>
              </a:pPr>
              <a:r>
                <a:rPr lang="en-US"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35" name="Oval 34">
              <a:extLst>
                <a:ext uri="{FF2B5EF4-FFF2-40B4-BE49-F238E27FC236}">
                  <a16:creationId xmlns:a16="http://schemas.microsoft.com/office/drawing/2014/main" id="{11FFB860-EEC1-4AE7-BA0B-2E24E8BFB94F}"/>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Oval 35">
              <a:extLst>
                <a:ext uri="{FF2B5EF4-FFF2-40B4-BE49-F238E27FC236}">
                  <a16:creationId xmlns:a16="http://schemas.microsoft.com/office/drawing/2014/main" id="{990E139E-E143-49B5-BAC5-8C4BF2B1AB11}"/>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Oval 36">
              <a:extLst>
                <a:ext uri="{FF2B5EF4-FFF2-40B4-BE49-F238E27FC236}">
                  <a16:creationId xmlns:a16="http://schemas.microsoft.com/office/drawing/2014/main" id="{5C82D387-58A0-4513-9485-7F41F08127F5}"/>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0DF1D75E-3BC2-44EA-85F1-EF3B699B223D}"/>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Oval 38">
              <a:extLst>
                <a:ext uri="{FF2B5EF4-FFF2-40B4-BE49-F238E27FC236}">
                  <a16:creationId xmlns:a16="http://schemas.microsoft.com/office/drawing/2014/main" id="{49D2258B-8721-4E40-B1C0-F4DAF1F2B1C6}"/>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Oval 39">
              <a:extLst>
                <a:ext uri="{FF2B5EF4-FFF2-40B4-BE49-F238E27FC236}">
                  <a16:creationId xmlns:a16="http://schemas.microsoft.com/office/drawing/2014/main" id="{517C563B-BAF3-4FBD-BA39-4AA5F0B62796}"/>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Oval 40">
              <a:extLst>
                <a:ext uri="{FF2B5EF4-FFF2-40B4-BE49-F238E27FC236}">
                  <a16:creationId xmlns:a16="http://schemas.microsoft.com/office/drawing/2014/main" id="{DBE1803A-BE44-4459-800E-F1CE4748C89B}"/>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Oval 41">
              <a:extLst>
                <a:ext uri="{FF2B5EF4-FFF2-40B4-BE49-F238E27FC236}">
                  <a16:creationId xmlns:a16="http://schemas.microsoft.com/office/drawing/2014/main" id="{8E59C240-B4F1-4750-BAB4-47430CF59B1F}"/>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Oval 42">
              <a:extLst>
                <a:ext uri="{FF2B5EF4-FFF2-40B4-BE49-F238E27FC236}">
                  <a16:creationId xmlns:a16="http://schemas.microsoft.com/office/drawing/2014/main" id="{0C04FEAD-5C19-4BEF-A260-C4689B86C355}"/>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Oval 43">
              <a:extLst>
                <a:ext uri="{FF2B5EF4-FFF2-40B4-BE49-F238E27FC236}">
                  <a16:creationId xmlns:a16="http://schemas.microsoft.com/office/drawing/2014/main" id="{A2742572-A25D-434D-9F9A-29D94FC073AA}"/>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46" name="Slide Number Placeholder 3">
            <a:extLst>
              <a:ext uri="{FF2B5EF4-FFF2-40B4-BE49-F238E27FC236}">
                <a16:creationId xmlns:a16="http://schemas.microsoft.com/office/drawing/2014/main" id="{C447A676-A7AF-4BDE-80C7-74E60933D8C6}"/>
              </a:ext>
            </a:extLst>
          </p:cNvPr>
          <p:cNvSpPr>
            <a:spLocks noGrp="1"/>
          </p:cNvSpPr>
          <p:nvPr>
            <p:ph type="sldNum" sz="quarter" idx="12"/>
          </p:nvPr>
        </p:nvSpPr>
        <p:spPr>
          <a:xfrm>
            <a:off x="8610600" y="6356350"/>
            <a:ext cx="2743200" cy="365125"/>
          </a:xfrm>
        </p:spPr>
        <p:txBody>
          <a:bodyPr/>
          <a:lstStyle/>
          <a:p>
            <a:fld id="{4564040C-0060-4F7C-A574-261334DA3326}" type="slidenum">
              <a:rPr lang="en-US" smtClean="0"/>
              <a:t>12</a:t>
            </a:fld>
            <a:endParaRPr lang="en-US" dirty="0"/>
          </a:p>
        </p:txBody>
      </p:sp>
    </p:spTree>
    <p:extLst>
      <p:ext uri="{BB962C8B-B14F-4D97-AF65-F5344CB8AC3E}">
        <p14:creationId xmlns:p14="http://schemas.microsoft.com/office/powerpoint/2010/main" val="325178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279792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36"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13</a:t>
            </a:fld>
            <a:endParaRPr lang="en-US" dirty="0"/>
          </a:p>
        </p:txBody>
      </p:sp>
      <p:pic>
        <p:nvPicPr>
          <p:cNvPr id="45" name="Google Shape;354;p44" descr="image66.png">
            <a:extLst>
              <a:ext uri="{FF2B5EF4-FFF2-40B4-BE49-F238E27FC236}">
                <a16:creationId xmlns:a16="http://schemas.microsoft.com/office/drawing/2014/main" id="{6124CC64-BF2D-42B9-A293-BBBD59F84EAB}"/>
              </a:ext>
            </a:extLst>
          </p:cNvPr>
          <p:cNvPicPr preferRelativeResize="0"/>
          <p:nvPr/>
        </p:nvPicPr>
        <p:blipFill rotWithShape="1">
          <a:blip r:embed="rId7">
            <a:alphaModFix/>
          </a:blip>
          <a:srcRect/>
          <a:stretch/>
        </p:blipFill>
        <p:spPr>
          <a:xfrm>
            <a:off x="3858225" y="781892"/>
            <a:ext cx="7870095" cy="5294216"/>
          </a:xfrm>
          <a:prstGeom prst="rect">
            <a:avLst/>
          </a:prstGeom>
          <a:noFill/>
          <a:ln>
            <a:noFill/>
          </a:ln>
        </p:spPr>
      </p:pic>
      <p:sp>
        <p:nvSpPr>
          <p:cNvPr id="28" name="Rectangle 27">
            <a:extLst>
              <a:ext uri="{FF2B5EF4-FFF2-40B4-BE49-F238E27FC236}">
                <a16:creationId xmlns:a16="http://schemas.microsoft.com/office/drawing/2014/main" id="{66CD6B02-1938-4EC6-ABD1-DFD0A4345AB5}"/>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D57297E-3F40-4A09-A2A5-F5830F9995EC}"/>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B8C43781-4A34-40B9-9782-B4A31A58C842}"/>
              </a:ext>
            </a:extLst>
          </p:cNvPr>
          <p:cNvGrpSpPr/>
          <p:nvPr/>
        </p:nvGrpSpPr>
        <p:grpSpPr>
          <a:xfrm>
            <a:off x="107057" y="416857"/>
            <a:ext cx="3170866" cy="1638571"/>
            <a:chOff x="107057" y="416857"/>
            <a:chExt cx="3170866" cy="1638571"/>
          </a:xfrm>
        </p:grpSpPr>
        <p:grpSp>
          <p:nvGrpSpPr>
            <p:cNvPr id="30" name="Group 29">
              <a:extLst>
                <a:ext uri="{FF2B5EF4-FFF2-40B4-BE49-F238E27FC236}">
                  <a16:creationId xmlns:a16="http://schemas.microsoft.com/office/drawing/2014/main" id="{552752B4-D2CD-4B4C-A9AA-1371DAE1642D}"/>
                </a:ext>
              </a:extLst>
            </p:cNvPr>
            <p:cNvGrpSpPr/>
            <p:nvPr/>
          </p:nvGrpSpPr>
          <p:grpSpPr>
            <a:xfrm>
              <a:off x="1150883" y="416857"/>
              <a:ext cx="1083214" cy="1083214"/>
              <a:chOff x="4370185" y="5205952"/>
              <a:chExt cx="1188720" cy="1188720"/>
            </a:xfrm>
          </p:grpSpPr>
          <p:sp>
            <p:nvSpPr>
              <p:cNvPr id="37" name="Oval 36">
                <a:extLst>
                  <a:ext uri="{FF2B5EF4-FFF2-40B4-BE49-F238E27FC236}">
                    <a16:creationId xmlns:a16="http://schemas.microsoft.com/office/drawing/2014/main" id="{8808B614-592C-44D1-8A31-13A78B38A265}"/>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A picture containing drawing&#10;&#10;Description automatically generated">
                <a:extLst>
                  <a:ext uri="{FF2B5EF4-FFF2-40B4-BE49-F238E27FC236}">
                    <a16:creationId xmlns:a16="http://schemas.microsoft.com/office/drawing/2014/main" id="{9F923A3A-2FC9-4820-9B89-F1EB8A15E6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39" name="TextBox 38">
              <a:extLst>
                <a:ext uri="{FF2B5EF4-FFF2-40B4-BE49-F238E27FC236}">
                  <a16:creationId xmlns:a16="http://schemas.microsoft.com/office/drawing/2014/main" id="{5A4FBACE-03C1-479B-91F3-788046D59ED0}"/>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grpSp>
      <p:cxnSp>
        <p:nvCxnSpPr>
          <p:cNvPr id="40" name="Straight Connector 39">
            <a:extLst>
              <a:ext uri="{FF2B5EF4-FFF2-40B4-BE49-F238E27FC236}">
                <a16:creationId xmlns:a16="http://schemas.microsoft.com/office/drawing/2014/main" id="{94C6EE07-54CE-4D82-B748-AA4E9EF8B1AC}"/>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26BEF3EC-5A49-45E5-9B44-E647531B647E}"/>
              </a:ext>
            </a:extLst>
          </p:cNvPr>
          <p:cNvGrpSpPr/>
          <p:nvPr/>
        </p:nvGrpSpPr>
        <p:grpSpPr>
          <a:xfrm>
            <a:off x="724668" y="2345335"/>
            <a:ext cx="2609273" cy="4985980"/>
            <a:chOff x="891583" y="2238241"/>
            <a:chExt cx="2609273" cy="4985980"/>
          </a:xfrm>
        </p:grpSpPr>
        <p:cxnSp>
          <p:nvCxnSpPr>
            <p:cNvPr id="42" name="Straight Connector 41">
              <a:extLst>
                <a:ext uri="{FF2B5EF4-FFF2-40B4-BE49-F238E27FC236}">
                  <a16:creationId xmlns:a16="http://schemas.microsoft.com/office/drawing/2014/main" id="{0E8EBC2C-C1BA-43F0-804A-6969DB945EDD}"/>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73DA2B5-95F6-4588-AF8B-AE2E8B547D38}"/>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7740083-E459-4904-8B37-8DF751EA8EC2}"/>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b="1" cap="small" dirty="0">
                  <a:solidFill>
                    <a:schemeClr val="bg1"/>
                  </a:solidFill>
                </a:rPr>
                <a:t>National Society</a:t>
              </a:r>
            </a:p>
            <a:p>
              <a:pPr marL="365760">
                <a:lnSpc>
                  <a:spcPct val="150000"/>
                </a:lnSpc>
              </a:pPr>
              <a:r>
                <a:rPr lang="en-US" sz="1400" b="1"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cap="small" dirty="0" err="1">
                  <a:solidFill>
                    <a:schemeClr val="bg1"/>
                  </a:solidFill>
                </a:rPr>
                <a:t>Userlist</a:t>
              </a:r>
              <a:endParaRPr lang="en-US" sz="1400" cap="small" dirty="0">
                <a:solidFill>
                  <a:schemeClr val="bg1"/>
                </a:solidFill>
              </a:endParaRPr>
            </a:p>
            <a:p>
              <a:pPr marL="365760">
                <a:lnSpc>
                  <a:spcPct val="150000"/>
                </a:lnSpc>
              </a:pPr>
              <a:r>
                <a:rPr lang="en-US" sz="1400" cap="small" dirty="0">
                  <a:solidFill>
                    <a:schemeClr val="bg1"/>
                  </a:solidFill>
                </a:rPr>
                <a:t>Settings</a:t>
              </a:r>
            </a:p>
            <a:p>
              <a:pPr>
                <a:lnSpc>
                  <a:spcPct val="150000"/>
                </a:lnSpc>
              </a:pPr>
              <a:r>
                <a:rPr lang="en-US"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50" name="Oval 49">
              <a:extLst>
                <a:ext uri="{FF2B5EF4-FFF2-40B4-BE49-F238E27FC236}">
                  <a16:creationId xmlns:a16="http://schemas.microsoft.com/office/drawing/2014/main" id="{8A1AF354-50AD-4F9D-AC12-71E3DB95729F}"/>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Oval 50">
              <a:extLst>
                <a:ext uri="{FF2B5EF4-FFF2-40B4-BE49-F238E27FC236}">
                  <a16:creationId xmlns:a16="http://schemas.microsoft.com/office/drawing/2014/main" id="{6D37E79F-F056-4B91-805F-3C16C5708864}"/>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Oval 51">
              <a:extLst>
                <a:ext uri="{FF2B5EF4-FFF2-40B4-BE49-F238E27FC236}">
                  <a16:creationId xmlns:a16="http://schemas.microsoft.com/office/drawing/2014/main" id="{447B30A5-1316-45F2-9BD1-B98EAFF006FA}"/>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Oval 52">
              <a:extLst>
                <a:ext uri="{FF2B5EF4-FFF2-40B4-BE49-F238E27FC236}">
                  <a16:creationId xmlns:a16="http://schemas.microsoft.com/office/drawing/2014/main" id="{833457D9-DB19-4DA0-B1D2-363769081D1D}"/>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Oval 53">
              <a:extLst>
                <a:ext uri="{FF2B5EF4-FFF2-40B4-BE49-F238E27FC236}">
                  <a16:creationId xmlns:a16="http://schemas.microsoft.com/office/drawing/2014/main" id="{8A5DA97F-36FE-4620-BECA-C2325AA7F435}"/>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DB9D2C94-4387-42F6-A235-75F43062FE8A}"/>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Oval 55">
              <a:extLst>
                <a:ext uri="{FF2B5EF4-FFF2-40B4-BE49-F238E27FC236}">
                  <a16:creationId xmlns:a16="http://schemas.microsoft.com/office/drawing/2014/main" id="{3E81CF32-DCAA-4A69-868E-235E733DE8B9}"/>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Oval 56">
              <a:extLst>
                <a:ext uri="{FF2B5EF4-FFF2-40B4-BE49-F238E27FC236}">
                  <a16:creationId xmlns:a16="http://schemas.microsoft.com/office/drawing/2014/main" id="{BA5AEE1F-49B4-48AD-8231-E61510C908C0}"/>
                </a:ext>
              </a:extLst>
            </p:cNvPr>
            <p:cNvSpPr/>
            <p:nvPr/>
          </p:nvSpPr>
          <p:spPr>
            <a:xfrm>
              <a:off x="1096552" y="2956507"/>
              <a:ext cx="129895" cy="12989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a:extLst>
                <a:ext uri="{FF2B5EF4-FFF2-40B4-BE49-F238E27FC236}">
                  <a16:creationId xmlns:a16="http://schemas.microsoft.com/office/drawing/2014/main" id="{2A4BBC1E-AFD8-49CE-A10A-73B8531D0FA7}"/>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578933E5-9B5C-4986-AA25-3091C3BE7CB8}"/>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5" name="Picture 4">
            <a:extLst>
              <a:ext uri="{FF2B5EF4-FFF2-40B4-BE49-F238E27FC236}">
                <a16:creationId xmlns:a16="http://schemas.microsoft.com/office/drawing/2014/main" id="{E942B75E-DDB3-4420-B431-382D0E76FC33}"/>
              </a:ext>
            </a:extLst>
          </p:cNvPr>
          <p:cNvPicPr>
            <a:picLocks noChangeAspect="1"/>
          </p:cNvPicPr>
          <p:nvPr/>
        </p:nvPicPr>
        <p:blipFill rotWithShape="1">
          <a:blip r:embed="rId9"/>
          <a:srcRect b="34763"/>
          <a:stretch/>
        </p:blipFill>
        <p:spPr>
          <a:xfrm>
            <a:off x="5112209" y="1500071"/>
            <a:ext cx="5360862" cy="3691543"/>
          </a:xfrm>
          <a:prstGeom prst="rect">
            <a:avLst/>
          </a:prstGeom>
        </p:spPr>
      </p:pic>
    </p:spTree>
    <p:extLst>
      <p:ext uri="{BB962C8B-B14F-4D97-AF65-F5344CB8AC3E}">
        <p14:creationId xmlns:p14="http://schemas.microsoft.com/office/powerpoint/2010/main" val="1399417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3256356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524"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Rectangle 2">
            <a:extLst>
              <a:ext uri="{FF2B5EF4-FFF2-40B4-BE49-F238E27FC236}">
                <a16:creationId xmlns:a16="http://schemas.microsoft.com/office/drawing/2014/main" id="{417C0E4A-1959-4B93-861E-175F6AFFC487}"/>
              </a:ext>
            </a:extLst>
          </p:cNvPr>
          <p:cNvSpPr/>
          <p:nvPr/>
        </p:nvSpPr>
        <p:spPr>
          <a:xfrm>
            <a:off x="7" y="2004374"/>
            <a:ext cx="3386083" cy="4170372"/>
          </a:xfrm>
          <a:prstGeom prst="rect">
            <a:avLst/>
          </a:prstGeom>
        </p:spPr>
        <p:txBody>
          <a:bodyPr wrap="square">
            <a:spAutoFit/>
          </a:bodyPr>
          <a:lstStyle/>
          <a:p>
            <a:pPr marL="171450" lvl="1">
              <a:spcBef>
                <a:spcPts val="300"/>
              </a:spcBef>
              <a:spcAft>
                <a:spcPts val="300"/>
              </a:spcAft>
            </a:pPr>
            <a:r>
              <a:rPr lang="nb-NO" sz="1600" dirty="0"/>
              <a:t>Landing </a:t>
            </a:r>
            <a:r>
              <a:rPr lang="nb-NO" sz="1600" dirty="0" err="1"/>
              <a:t>page</a:t>
            </a:r>
            <a:r>
              <a:rPr lang="nb-NO" sz="1600" dirty="0"/>
              <a:t> for managers, </a:t>
            </a:r>
            <a:r>
              <a:rPr lang="nb-NO" sz="1600" dirty="0" err="1"/>
              <a:t>also</a:t>
            </a:r>
            <a:r>
              <a:rPr lang="nb-NO" sz="1600" dirty="0"/>
              <a:t> </a:t>
            </a:r>
            <a:r>
              <a:rPr lang="nb-NO" sz="1600" dirty="0" err="1"/>
              <a:t>accessible</a:t>
            </a:r>
            <a:r>
              <a:rPr lang="nb-NO" sz="1600" dirty="0"/>
              <a:t> by </a:t>
            </a:r>
            <a:r>
              <a:rPr lang="nb-NO" sz="1600" dirty="0" err="1"/>
              <a:t>technical</a:t>
            </a:r>
            <a:r>
              <a:rPr lang="nb-NO" sz="1600" dirty="0"/>
              <a:t> </a:t>
            </a:r>
            <a:r>
              <a:rPr lang="nb-NO" sz="1600" dirty="0" err="1"/>
              <a:t>advisors</a:t>
            </a:r>
            <a:r>
              <a:rPr lang="nb-NO" sz="1600" dirty="0"/>
              <a:t> and data </a:t>
            </a:r>
            <a:r>
              <a:rPr lang="nb-NO" sz="1600" dirty="0" err="1"/>
              <a:t>consumers</a:t>
            </a:r>
            <a:r>
              <a:rPr lang="nb-NO" sz="1600" dirty="0"/>
              <a:t>.</a:t>
            </a:r>
          </a:p>
          <a:p>
            <a:pPr marL="171450" lvl="1">
              <a:spcBef>
                <a:spcPts val="300"/>
              </a:spcBef>
              <a:spcAft>
                <a:spcPts val="300"/>
              </a:spcAft>
            </a:pPr>
            <a:endParaRPr lang="nb-NO" sz="1600" dirty="0">
              <a:latin typeface="Open Sans" panose="020B0606030504020204" pitchFamily="34" charset="0"/>
              <a:ea typeface="Open Sans" panose="020B0606030504020204" pitchFamily="34" charset="0"/>
              <a:cs typeface="Open Sans" panose="020B0606030504020204" pitchFamily="34" charset="0"/>
            </a:endParaRPr>
          </a:p>
          <a:p>
            <a:pPr marL="171450" lvl="1">
              <a:spcBef>
                <a:spcPts val="300"/>
              </a:spcBef>
              <a:spcAft>
                <a:spcPts val="300"/>
              </a:spcAft>
            </a:pPr>
            <a:r>
              <a:rPr lang="nb-NO" sz="1600" dirty="0" err="1">
                <a:latin typeface="Open Sans" panose="020B0606030504020204" pitchFamily="34" charset="0"/>
                <a:ea typeface="Open Sans" panose="020B0606030504020204" pitchFamily="34" charset="0"/>
                <a:cs typeface="Open Sans" panose="020B0606030504020204" pitchFamily="34" charset="0"/>
              </a:rPr>
              <a:t>Aggregates</a:t>
            </a:r>
            <a:r>
              <a:rPr lang="nb-NO" sz="1600" dirty="0">
                <a:latin typeface="Open Sans" panose="020B0606030504020204" pitchFamily="34" charset="0"/>
                <a:ea typeface="Open Sans" panose="020B0606030504020204" pitchFamily="34" charset="0"/>
                <a:cs typeface="Open Sans" panose="020B0606030504020204" pitchFamily="34" charset="0"/>
              </a:rPr>
              <a:t> reports from all </a:t>
            </a:r>
            <a:r>
              <a:rPr lang="nb-NO" sz="1600" dirty="0" err="1">
                <a:latin typeface="Open Sans" panose="020B0606030504020204" pitchFamily="34" charset="0"/>
                <a:ea typeface="Open Sans" panose="020B0606030504020204" pitchFamily="34" charset="0"/>
                <a:cs typeface="Open Sans" panose="020B0606030504020204" pitchFamily="34" charset="0"/>
              </a:rPr>
              <a:t>projects</a:t>
            </a:r>
            <a:r>
              <a:rPr lang="nb-NO" sz="1600" dirty="0">
                <a:latin typeface="Open Sans" panose="020B0606030504020204" pitchFamily="34" charset="0"/>
                <a:ea typeface="Open Sans" panose="020B0606030504020204" pitchFamily="34" charset="0"/>
                <a:cs typeface="Open Sans" panose="020B0606030504020204" pitchFamily="34" charset="0"/>
              </a:rPr>
              <a:t> </a:t>
            </a:r>
            <a:r>
              <a:rPr lang="nb-NO" sz="1600" dirty="0" err="1">
                <a:latin typeface="Open Sans" panose="020B0606030504020204" pitchFamily="34" charset="0"/>
                <a:ea typeface="Open Sans" panose="020B0606030504020204" pitchFamily="34" charset="0"/>
                <a:cs typeface="Open Sans" panose="020B0606030504020204" pitchFamily="34" charset="0"/>
              </a:rPr>
              <a:t>within</a:t>
            </a:r>
            <a:r>
              <a:rPr lang="nb-NO" sz="1600" dirty="0">
                <a:latin typeface="Open Sans" panose="020B0606030504020204" pitchFamily="34" charset="0"/>
                <a:ea typeface="Open Sans" panose="020B0606030504020204" pitchFamily="34" charset="0"/>
                <a:cs typeface="Open Sans" panose="020B0606030504020204" pitchFamily="34" charset="0"/>
              </a:rPr>
              <a:t> </a:t>
            </a:r>
            <a:r>
              <a:rPr lang="nb-NO" sz="1600" dirty="0" err="1">
                <a:latin typeface="Open Sans" panose="020B0606030504020204" pitchFamily="34" charset="0"/>
                <a:ea typeface="Open Sans" panose="020B0606030504020204" pitchFamily="34" charset="0"/>
                <a:cs typeface="Open Sans" panose="020B0606030504020204" pitchFamily="34" charset="0"/>
              </a:rPr>
              <a:t>the</a:t>
            </a:r>
            <a:r>
              <a:rPr lang="nb-NO" sz="1600" dirty="0">
                <a:latin typeface="Open Sans" panose="020B0606030504020204" pitchFamily="34" charset="0"/>
                <a:ea typeface="Open Sans" panose="020B0606030504020204" pitchFamily="34" charset="0"/>
                <a:cs typeface="Open Sans" panose="020B0606030504020204" pitchFamily="34" charset="0"/>
              </a:rPr>
              <a:t> National </a:t>
            </a:r>
            <a:r>
              <a:rPr lang="nb-NO" sz="1600" dirty="0" err="1">
                <a:latin typeface="Open Sans" panose="020B0606030504020204" pitchFamily="34" charset="0"/>
                <a:ea typeface="Open Sans" panose="020B0606030504020204" pitchFamily="34" charset="0"/>
                <a:cs typeface="Open Sans" panose="020B0606030504020204" pitchFamily="34" charset="0"/>
              </a:rPr>
              <a:t>Society</a:t>
            </a:r>
            <a:r>
              <a:rPr lang="nb-NO" sz="1600" dirty="0">
                <a:latin typeface="Open Sans" panose="020B0606030504020204" pitchFamily="34" charset="0"/>
                <a:ea typeface="Open Sans" panose="020B0606030504020204" pitchFamily="34" charset="0"/>
                <a:cs typeface="Open Sans" panose="020B0606030504020204" pitchFamily="34" charset="0"/>
              </a:rPr>
              <a:t>, and shows:</a:t>
            </a:r>
          </a:p>
          <a:p>
            <a:pPr lvl="1" indent="-285750">
              <a:spcBef>
                <a:spcPts val="300"/>
              </a:spcBef>
              <a:spcAft>
                <a:spcPts val="3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geographical distribution of reported health risks/events</a:t>
            </a:r>
          </a:p>
          <a:p>
            <a:pPr lvl="1" indent="-285750">
              <a:spcBef>
                <a:spcPts val="300"/>
              </a:spcBef>
              <a:spcAft>
                <a:spcPts val="3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Health risks/events reported over time, shown in different graphs and tables</a:t>
            </a:r>
          </a:p>
          <a:p>
            <a:pPr lvl="1" indent="-285750">
              <a:spcBef>
                <a:spcPts val="300"/>
              </a:spcBef>
              <a:spcAft>
                <a:spcPts val="3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An overview of reports, data collectors and alerts</a:t>
            </a:r>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6">
            <a:extLst>
              <a:ext uri="{FF2B5EF4-FFF2-40B4-BE49-F238E27FC236}">
                <a16:creationId xmlns:a16="http://schemas.microsoft.com/office/drawing/2014/main" id="{36A434CD-684F-4218-A686-67E5DE9A36E2}"/>
              </a:ext>
            </a:extLst>
          </p:cNvPr>
          <p:cNvSpPr txBox="1"/>
          <p:nvPr/>
        </p:nvSpPr>
        <p:spPr>
          <a:xfrm>
            <a:off x="382730" y="130797"/>
            <a:ext cx="2609273" cy="800219"/>
          </a:xfrm>
          <a:prstGeom prst="rect">
            <a:avLst/>
          </a:prstGeom>
          <a:noFill/>
        </p:spPr>
        <p:txBody>
          <a:bodyPr wrap="square" rtlCol="0">
            <a:spAutoFit/>
          </a:bodyPr>
          <a:lstStyle/>
          <a:p>
            <a:pPr algn="ctr"/>
            <a:r>
              <a:rPr lang="nb-NO" i="1" dirty="0">
                <a:solidFill>
                  <a:schemeClr val="bg1"/>
                </a:solidFill>
              </a:rPr>
              <a:t>National Society</a:t>
            </a:r>
          </a:p>
          <a:p>
            <a:pPr algn="ctr"/>
            <a:r>
              <a:rPr lang="nb-NO" sz="2800" b="1" dirty="0">
                <a:solidFill>
                  <a:schemeClr val="bg1"/>
                </a:solidFill>
              </a:rPr>
              <a:t>Dashboard</a:t>
            </a:r>
          </a:p>
        </p:txBody>
      </p:sp>
      <p:pic>
        <p:nvPicPr>
          <p:cNvPr id="12" name="Graphic 11" descr="Classroom">
            <a:extLst>
              <a:ext uri="{FF2B5EF4-FFF2-40B4-BE49-F238E27FC236}">
                <a16:creationId xmlns:a16="http://schemas.microsoft.com/office/drawing/2014/main" id="{662EA9F7-02A8-4757-87FA-DC45C9336B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46786" y="1074506"/>
            <a:ext cx="281160" cy="281160"/>
          </a:xfrm>
          <a:prstGeom prst="rect">
            <a:avLst/>
          </a:prstGeom>
        </p:spPr>
      </p:pic>
      <p:sp>
        <p:nvSpPr>
          <p:cNvPr id="2" name="Slide Number Placeholder 1">
            <a:extLst>
              <a:ext uri="{FF2B5EF4-FFF2-40B4-BE49-F238E27FC236}">
                <a16:creationId xmlns:a16="http://schemas.microsoft.com/office/drawing/2014/main" id="{25BB1FB9-3680-41C5-A8E5-672E0548CBFC}"/>
              </a:ext>
            </a:extLst>
          </p:cNvPr>
          <p:cNvSpPr>
            <a:spLocks noGrp="1"/>
          </p:cNvSpPr>
          <p:nvPr>
            <p:ph type="sldNum" sz="quarter" idx="12"/>
          </p:nvPr>
        </p:nvSpPr>
        <p:spPr/>
        <p:txBody>
          <a:bodyPr/>
          <a:lstStyle/>
          <a:p>
            <a:fld id="{4564040C-0060-4F7C-A574-261334DA3326}" type="slidenum">
              <a:rPr lang="nb-NO" smtClean="0"/>
              <a:t>14</a:t>
            </a:fld>
            <a:endParaRPr lang="nb-NO"/>
          </a:p>
        </p:txBody>
      </p:sp>
      <p:grpSp>
        <p:nvGrpSpPr>
          <p:cNvPr id="22" name="Group 21">
            <a:extLst>
              <a:ext uri="{FF2B5EF4-FFF2-40B4-BE49-F238E27FC236}">
                <a16:creationId xmlns:a16="http://schemas.microsoft.com/office/drawing/2014/main" id="{F073EFDF-A893-478A-A150-BB4331521D2C}"/>
              </a:ext>
            </a:extLst>
          </p:cNvPr>
          <p:cNvGrpSpPr/>
          <p:nvPr/>
        </p:nvGrpSpPr>
        <p:grpSpPr>
          <a:xfrm>
            <a:off x="184559" y="6304072"/>
            <a:ext cx="416641" cy="416641"/>
            <a:chOff x="4370185" y="5205952"/>
            <a:chExt cx="1188720" cy="1188720"/>
          </a:xfrm>
          <a:noFill/>
        </p:grpSpPr>
        <p:sp>
          <p:nvSpPr>
            <p:cNvPr id="30" name="Oval 29">
              <a:extLst>
                <a:ext uri="{FF2B5EF4-FFF2-40B4-BE49-F238E27FC236}">
                  <a16:creationId xmlns:a16="http://schemas.microsoft.com/office/drawing/2014/main" id="{850843C3-1D99-4ED0-B424-81DECF26021C}"/>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30" descr="A picture containing drawing&#10;&#10;Description automatically generated">
              <a:extLst>
                <a:ext uri="{FF2B5EF4-FFF2-40B4-BE49-F238E27FC236}">
                  <a16:creationId xmlns:a16="http://schemas.microsoft.com/office/drawing/2014/main" id="{4A1F2F41-78D6-452E-A442-F2BA364207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3" name="Rectangle 32">
            <a:extLst>
              <a:ext uri="{FF2B5EF4-FFF2-40B4-BE49-F238E27FC236}">
                <a16:creationId xmlns:a16="http://schemas.microsoft.com/office/drawing/2014/main" id="{7316A209-9257-475D-BFB3-2E8B6E7BE59E}"/>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4" name="Straight Connector 33">
            <a:extLst>
              <a:ext uri="{FF2B5EF4-FFF2-40B4-BE49-F238E27FC236}">
                <a16:creationId xmlns:a16="http://schemas.microsoft.com/office/drawing/2014/main" id="{CB1E27E1-54BC-4B87-8248-C4C9A3EE3DCD}"/>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038C3B1-36F9-4610-854F-7133A37813B2}"/>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9" name="Oval 38">
            <a:extLst>
              <a:ext uri="{FF2B5EF4-FFF2-40B4-BE49-F238E27FC236}">
                <a16:creationId xmlns:a16="http://schemas.microsoft.com/office/drawing/2014/main" id="{C476D12B-67EC-4664-9897-44F8121CACA5}"/>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oogle Shape;354;p44" descr="image66.png">
            <a:extLst>
              <a:ext uri="{FF2B5EF4-FFF2-40B4-BE49-F238E27FC236}">
                <a16:creationId xmlns:a16="http://schemas.microsoft.com/office/drawing/2014/main" id="{00A30FFD-6D15-4020-A5C9-CDC122444739}"/>
              </a:ext>
            </a:extLst>
          </p:cNvPr>
          <p:cNvPicPr preferRelativeResize="0"/>
          <p:nvPr/>
        </p:nvPicPr>
        <p:blipFill rotWithShape="1">
          <a:blip r:embed="rId10">
            <a:alphaModFix/>
          </a:blip>
          <a:srcRect/>
          <a:stretch/>
        </p:blipFill>
        <p:spPr>
          <a:xfrm>
            <a:off x="3858225" y="781892"/>
            <a:ext cx="7870095" cy="5294216"/>
          </a:xfrm>
          <a:prstGeom prst="rect">
            <a:avLst/>
          </a:prstGeom>
          <a:noFill/>
          <a:ln>
            <a:noFill/>
          </a:ln>
        </p:spPr>
      </p:pic>
      <p:pic>
        <p:nvPicPr>
          <p:cNvPr id="27" name="Picture 26">
            <a:extLst>
              <a:ext uri="{FF2B5EF4-FFF2-40B4-BE49-F238E27FC236}">
                <a16:creationId xmlns:a16="http://schemas.microsoft.com/office/drawing/2014/main" id="{21D78575-2736-4C08-ADFC-C50468D7C8F6}"/>
              </a:ext>
            </a:extLst>
          </p:cNvPr>
          <p:cNvPicPr>
            <a:picLocks noChangeAspect="1"/>
          </p:cNvPicPr>
          <p:nvPr/>
        </p:nvPicPr>
        <p:blipFill rotWithShape="1">
          <a:blip r:embed="rId11"/>
          <a:srcRect b="34763"/>
          <a:stretch/>
        </p:blipFill>
        <p:spPr>
          <a:xfrm>
            <a:off x="5112209" y="1500071"/>
            <a:ext cx="5360862" cy="3691543"/>
          </a:xfrm>
          <a:prstGeom prst="rect">
            <a:avLst/>
          </a:prstGeom>
        </p:spPr>
      </p:pic>
    </p:spTree>
    <p:extLst>
      <p:ext uri="{BB962C8B-B14F-4D97-AF65-F5344CB8AC3E}">
        <p14:creationId xmlns:p14="http://schemas.microsoft.com/office/powerpoint/2010/main" val="761060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3F3771-A5D2-467C-BE91-AA5354CCF86E}"/>
              </a:ext>
            </a:extLst>
          </p:cNvPr>
          <p:cNvPicPr>
            <a:picLocks noChangeAspect="1"/>
          </p:cNvPicPr>
          <p:nvPr/>
        </p:nvPicPr>
        <p:blipFill rotWithShape="1">
          <a:blip r:embed="rId5"/>
          <a:srcRect l="16942" t="7902" b="34837"/>
          <a:stretch/>
        </p:blipFill>
        <p:spPr>
          <a:xfrm>
            <a:off x="3911313" y="404598"/>
            <a:ext cx="7827841" cy="5696445"/>
          </a:xfrm>
          <a:prstGeom prst="rect">
            <a:avLst/>
          </a:prstGeom>
          <a:effectLst>
            <a:outerShdw blurRad="50800" dist="38100" dir="5400000" algn="t" rotWithShape="0">
              <a:prstClr val="black">
                <a:alpha val="40000"/>
              </a:prstClr>
            </a:outerShdw>
          </a:effectLst>
        </p:spPr>
      </p:pic>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307" name="think-cell Slide" r:id="rId6" imgW="395" imgH="394" progId="TCLayout.ActiveDocument.1">
                  <p:embed/>
                </p:oleObj>
              </mc:Choice>
              <mc:Fallback>
                <p:oleObj name="think-cell Slide" r:id="rId6"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417C0E4A-1959-4B93-861E-175F6AFFC487}"/>
              </a:ext>
            </a:extLst>
          </p:cNvPr>
          <p:cNvSpPr/>
          <p:nvPr/>
        </p:nvSpPr>
        <p:spPr>
          <a:xfrm>
            <a:off x="-12124" y="1980140"/>
            <a:ext cx="3386089" cy="2831544"/>
          </a:xfrm>
          <a:prstGeom prst="rect">
            <a:avLst/>
          </a:prstGeom>
        </p:spPr>
        <p:txBody>
          <a:bodyPr wrap="square">
            <a:spAutoFit/>
          </a:bodyPr>
          <a:lstStyle/>
          <a:p>
            <a:pPr marL="171450" lvl="1"/>
            <a:r>
              <a:rPr lang="en-US" b="1" dirty="0"/>
              <a:t>Filter by:</a:t>
            </a:r>
          </a:p>
          <a:p>
            <a:pPr lvl="1" indent="-285750">
              <a:buFont typeface="Arial" panose="020B0604020202020204" pitchFamily="34" charset="0"/>
              <a:buChar char="•"/>
            </a:pPr>
            <a:r>
              <a:rPr lang="en-US" sz="1600" dirty="0"/>
              <a:t>Start and end date</a:t>
            </a:r>
          </a:p>
          <a:p>
            <a:pPr lvl="1" indent="-285750">
              <a:buFont typeface="Arial" panose="020B0604020202020204" pitchFamily="34" charset="0"/>
              <a:buChar char="•"/>
            </a:pPr>
            <a:r>
              <a:rPr lang="en-US" sz="1600" dirty="0"/>
              <a:t>Dates grouped (by day or EPI week)</a:t>
            </a:r>
          </a:p>
          <a:p>
            <a:pPr lvl="1" indent="-285750">
              <a:buFont typeface="Arial" panose="020B0604020202020204" pitchFamily="34" charset="0"/>
              <a:buChar char="•"/>
            </a:pPr>
            <a:r>
              <a:rPr lang="en-US" sz="1600" dirty="0"/>
              <a:t>Location (regions, districts or villages; to focus on specific areas)</a:t>
            </a:r>
          </a:p>
          <a:p>
            <a:pPr lvl="1" indent="-285750">
              <a:buFont typeface="Arial" panose="020B0604020202020204" pitchFamily="34" charset="0"/>
              <a:buChar char="•"/>
            </a:pPr>
            <a:r>
              <a:rPr lang="en-US" sz="1600" dirty="0"/>
              <a:t>Health risk/event</a:t>
            </a:r>
          </a:p>
          <a:p>
            <a:pPr lvl="1" indent="-285750">
              <a:buFont typeface="Arial" panose="020B0604020202020204" pitchFamily="34" charset="0"/>
              <a:buChar char="•"/>
            </a:pPr>
            <a:r>
              <a:rPr lang="en-US" sz="1600" dirty="0"/>
              <a:t>Data collection type (data collectors or data collection points)</a:t>
            </a:r>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6">
            <a:extLst>
              <a:ext uri="{FF2B5EF4-FFF2-40B4-BE49-F238E27FC236}">
                <a16:creationId xmlns:a16="http://schemas.microsoft.com/office/drawing/2014/main" id="{36A434CD-684F-4218-A686-67E5DE9A36E2}"/>
              </a:ext>
            </a:extLst>
          </p:cNvPr>
          <p:cNvSpPr txBox="1"/>
          <p:nvPr/>
        </p:nvSpPr>
        <p:spPr>
          <a:xfrm>
            <a:off x="382730" y="130797"/>
            <a:ext cx="2609273" cy="800219"/>
          </a:xfrm>
          <a:prstGeom prst="rect">
            <a:avLst/>
          </a:prstGeom>
          <a:noFill/>
        </p:spPr>
        <p:txBody>
          <a:bodyPr wrap="square" rtlCol="0">
            <a:spAutoFit/>
          </a:bodyPr>
          <a:lstStyle/>
          <a:p>
            <a:pPr algn="ctr"/>
            <a:r>
              <a:rPr lang="nb-NO" i="1" dirty="0">
                <a:solidFill>
                  <a:schemeClr val="bg1"/>
                </a:solidFill>
              </a:rPr>
              <a:t>National Society</a:t>
            </a:r>
          </a:p>
          <a:p>
            <a:pPr algn="ctr"/>
            <a:r>
              <a:rPr lang="nb-NO" sz="2800" b="1" dirty="0">
                <a:solidFill>
                  <a:schemeClr val="bg1"/>
                </a:solidFill>
              </a:rPr>
              <a:t>Dashboard</a:t>
            </a:r>
          </a:p>
        </p:txBody>
      </p:sp>
      <p:pic>
        <p:nvPicPr>
          <p:cNvPr id="12" name="Graphic 11" descr="Classroom">
            <a:extLst>
              <a:ext uri="{FF2B5EF4-FFF2-40B4-BE49-F238E27FC236}">
                <a16:creationId xmlns:a16="http://schemas.microsoft.com/office/drawing/2014/main" id="{662EA9F7-02A8-4757-87FA-DC45C9336B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2" name="Slide Number Placeholder 1">
            <a:extLst>
              <a:ext uri="{FF2B5EF4-FFF2-40B4-BE49-F238E27FC236}">
                <a16:creationId xmlns:a16="http://schemas.microsoft.com/office/drawing/2014/main" id="{25BB1FB9-3680-41C5-A8E5-672E0548CBFC}"/>
              </a:ext>
            </a:extLst>
          </p:cNvPr>
          <p:cNvSpPr>
            <a:spLocks noGrp="1"/>
          </p:cNvSpPr>
          <p:nvPr>
            <p:ph type="sldNum" sz="quarter" idx="12"/>
          </p:nvPr>
        </p:nvSpPr>
        <p:spPr/>
        <p:txBody>
          <a:bodyPr/>
          <a:lstStyle/>
          <a:p>
            <a:fld id="{4564040C-0060-4F7C-A574-261334DA3326}" type="slidenum">
              <a:rPr lang="nb-NO" smtClean="0"/>
              <a:t>15</a:t>
            </a:fld>
            <a:endParaRPr lang="nb-NO"/>
          </a:p>
        </p:txBody>
      </p:sp>
      <p:grpSp>
        <p:nvGrpSpPr>
          <p:cNvPr id="22" name="Group 21">
            <a:extLst>
              <a:ext uri="{FF2B5EF4-FFF2-40B4-BE49-F238E27FC236}">
                <a16:creationId xmlns:a16="http://schemas.microsoft.com/office/drawing/2014/main" id="{F073EFDF-A893-478A-A150-BB4331521D2C}"/>
              </a:ext>
            </a:extLst>
          </p:cNvPr>
          <p:cNvGrpSpPr/>
          <p:nvPr/>
        </p:nvGrpSpPr>
        <p:grpSpPr>
          <a:xfrm>
            <a:off x="184559" y="6304072"/>
            <a:ext cx="416641" cy="416641"/>
            <a:chOff x="4370185" y="5205952"/>
            <a:chExt cx="1188720" cy="1188720"/>
          </a:xfrm>
          <a:noFill/>
        </p:grpSpPr>
        <p:sp>
          <p:nvSpPr>
            <p:cNvPr id="30" name="Oval 29">
              <a:extLst>
                <a:ext uri="{FF2B5EF4-FFF2-40B4-BE49-F238E27FC236}">
                  <a16:creationId xmlns:a16="http://schemas.microsoft.com/office/drawing/2014/main" id="{850843C3-1D99-4ED0-B424-81DECF26021C}"/>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30" descr="A picture containing drawing&#10;&#10;Description automatically generated">
              <a:extLst>
                <a:ext uri="{FF2B5EF4-FFF2-40B4-BE49-F238E27FC236}">
                  <a16:creationId xmlns:a16="http://schemas.microsoft.com/office/drawing/2014/main" id="{4A1F2F41-78D6-452E-A442-F2BA364207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3" name="Rectangle 32">
            <a:extLst>
              <a:ext uri="{FF2B5EF4-FFF2-40B4-BE49-F238E27FC236}">
                <a16:creationId xmlns:a16="http://schemas.microsoft.com/office/drawing/2014/main" id="{7316A209-9257-475D-BFB3-2E8B6E7BE59E}"/>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4" name="Straight Connector 33">
            <a:extLst>
              <a:ext uri="{FF2B5EF4-FFF2-40B4-BE49-F238E27FC236}">
                <a16:creationId xmlns:a16="http://schemas.microsoft.com/office/drawing/2014/main" id="{CB1E27E1-54BC-4B87-8248-C4C9A3EE3DCD}"/>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038C3B1-36F9-4610-854F-7133A37813B2}"/>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9" name="Oval 38">
            <a:extLst>
              <a:ext uri="{FF2B5EF4-FFF2-40B4-BE49-F238E27FC236}">
                <a16:creationId xmlns:a16="http://schemas.microsoft.com/office/drawing/2014/main" id="{C476D12B-67EC-4664-9897-44F8121CACA5}"/>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EA1674C-5729-46A1-B5CB-B88C0781BC38}"/>
              </a:ext>
            </a:extLst>
          </p:cNvPr>
          <p:cNvSpPr/>
          <p:nvPr/>
        </p:nvSpPr>
        <p:spPr>
          <a:xfrm>
            <a:off x="3949699" y="714425"/>
            <a:ext cx="7751069" cy="81520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32142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4CFEA93-7873-431D-A553-FD9717BA8A66}"/>
              </a:ext>
            </a:extLst>
          </p:cNvPr>
          <p:cNvPicPr>
            <a:picLocks noChangeAspect="1"/>
          </p:cNvPicPr>
          <p:nvPr/>
        </p:nvPicPr>
        <p:blipFill rotWithShape="1">
          <a:blip r:embed="rId5"/>
          <a:srcRect l="16942" t="7902" b="34837"/>
          <a:stretch/>
        </p:blipFill>
        <p:spPr>
          <a:xfrm>
            <a:off x="3911313" y="404598"/>
            <a:ext cx="7827841" cy="5696445"/>
          </a:xfrm>
          <a:prstGeom prst="rect">
            <a:avLst/>
          </a:prstGeom>
          <a:effectLst>
            <a:outerShdw blurRad="50800" dist="38100" dir="5400000" algn="t" rotWithShape="0">
              <a:prstClr val="black">
                <a:alpha val="40000"/>
              </a:prstClr>
            </a:outerShdw>
          </a:effectLst>
        </p:spPr>
      </p:pic>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31" name="think-cell Slide" r:id="rId6" imgW="395" imgH="394" progId="TCLayout.ActiveDocument.1">
                  <p:embed/>
                </p:oleObj>
              </mc:Choice>
              <mc:Fallback>
                <p:oleObj name="think-cell Slide" r:id="rId6"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dirty="0"/>
          </a:p>
        </p:txBody>
      </p:sp>
      <p:sp>
        <p:nvSpPr>
          <p:cNvPr id="26" name="Rectangle 25">
            <a:extLst>
              <a:ext uri="{FF2B5EF4-FFF2-40B4-BE49-F238E27FC236}">
                <a16:creationId xmlns:a16="http://schemas.microsoft.com/office/drawing/2014/main" id="{DC6EEFE3-9601-40E4-BED2-C71D705A7C2D}"/>
              </a:ext>
            </a:extLst>
          </p:cNvPr>
          <p:cNvSpPr/>
          <p:nvPr/>
        </p:nvSpPr>
        <p:spPr>
          <a:xfrm>
            <a:off x="3849" y="1985836"/>
            <a:ext cx="3382240" cy="2585323"/>
          </a:xfrm>
          <a:prstGeom prst="rect">
            <a:avLst/>
          </a:prstGeom>
        </p:spPr>
        <p:txBody>
          <a:bodyPr wrap="square">
            <a:spAutoFit/>
          </a:bodyPr>
          <a:lstStyle/>
          <a:p>
            <a:pPr marL="171450" lvl="1"/>
            <a:r>
              <a:rPr lang="nb-NO" b="1" dirty="0"/>
              <a:t>Visible data:</a:t>
            </a:r>
          </a:p>
          <a:p>
            <a:pPr lvl="1" indent="-285750">
              <a:buFont typeface="Arial" panose="020B0604020202020204" pitchFamily="34" charset="0"/>
              <a:buChar char="•"/>
            </a:pPr>
            <a:r>
              <a:rPr lang="nb-NO" sz="1600" dirty="0"/>
              <a:t>Reports + status: </a:t>
            </a:r>
            <a:r>
              <a:rPr lang="nb-NO" sz="1600" dirty="0" err="1"/>
              <a:t>Success</a:t>
            </a:r>
            <a:r>
              <a:rPr lang="nb-NO" sz="1600" dirty="0"/>
              <a:t> = Nyss </a:t>
            </a:r>
            <a:r>
              <a:rPr lang="nb-NO" sz="1600" dirty="0" err="1"/>
              <a:t>was</a:t>
            </a:r>
            <a:r>
              <a:rPr lang="nb-NO" sz="1600" dirty="0"/>
              <a:t> </a:t>
            </a:r>
            <a:r>
              <a:rPr lang="nb-NO" sz="1600" dirty="0" err="1"/>
              <a:t>able</a:t>
            </a:r>
            <a:r>
              <a:rPr lang="nb-NO" sz="1600" dirty="0"/>
              <a:t> to interpret </a:t>
            </a:r>
            <a:r>
              <a:rPr lang="nb-NO" sz="1600" dirty="0" err="1"/>
              <a:t>the</a:t>
            </a:r>
            <a:r>
              <a:rPr lang="nb-NO" sz="1600" dirty="0"/>
              <a:t> report</a:t>
            </a:r>
          </a:p>
          <a:p>
            <a:pPr lvl="1" indent="-285750">
              <a:buFont typeface="Arial" panose="020B0604020202020204" pitchFamily="34" charset="0"/>
              <a:buChar char="•"/>
            </a:pPr>
            <a:r>
              <a:rPr lang="nb-NO" sz="1600" dirty="0"/>
              <a:t>Data </a:t>
            </a:r>
            <a:r>
              <a:rPr lang="nb-NO" sz="1600" dirty="0" err="1"/>
              <a:t>collectors</a:t>
            </a:r>
            <a:r>
              <a:rPr lang="nb-NO" sz="1600" dirty="0"/>
              <a:t>/</a:t>
            </a:r>
            <a:r>
              <a:rPr lang="nb-NO" sz="1600" dirty="0" err="1"/>
              <a:t>points</a:t>
            </a:r>
            <a:endParaRPr lang="nb-NO" sz="1600" dirty="0"/>
          </a:p>
          <a:p>
            <a:pPr lvl="1" indent="-285750">
              <a:buFont typeface="Arial" panose="020B0604020202020204" pitchFamily="34" charset="0"/>
              <a:buChar char="•"/>
            </a:pPr>
            <a:r>
              <a:rPr lang="nb-NO" sz="1600" dirty="0"/>
              <a:t>Alerts + </a:t>
            </a:r>
            <a:r>
              <a:rPr lang="nb-NO" sz="1600" dirty="0" err="1"/>
              <a:t>states</a:t>
            </a:r>
            <a:endParaRPr lang="nb-NO" sz="1600" dirty="0"/>
          </a:p>
          <a:p>
            <a:pPr lvl="1" indent="-285750">
              <a:buFont typeface="Arial" panose="020B0604020202020204" pitchFamily="34" charset="0"/>
              <a:buChar char="•"/>
            </a:pPr>
            <a:r>
              <a:rPr lang="nb-NO" sz="1600" dirty="0" err="1"/>
              <a:t>Map</a:t>
            </a:r>
            <a:r>
              <a:rPr lang="nb-NO" sz="1600" dirty="0"/>
              <a:t> </a:t>
            </a:r>
            <a:r>
              <a:rPr lang="nb-NO" sz="1600" dirty="0" err="1"/>
              <a:t>of</a:t>
            </a:r>
            <a:r>
              <a:rPr lang="nb-NO" sz="1600" dirty="0"/>
              <a:t> </a:t>
            </a:r>
            <a:r>
              <a:rPr lang="nb-NO" sz="1600" dirty="0" err="1"/>
              <a:t>health</a:t>
            </a:r>
            <a:r>
              <a:rPr lang="nb-NO" sz="1600" dirty="0"/>
              <a:t> risks/</a:t>
            </a:r>
            <a:r>
              <a:rPr lang="nb-NO" sz="1600" dirty="0" err="1"/>
              <a:t>events</a:t>
            </a:r>
            <a:r>
              <a:rPr lang="nb-NO" sz="1600" dirty="0"/>
              <a:t> per location</a:t>
            </a:r>
          </a:p>
          <a:p>
            <a:pPr lvl="1" indent="-285750">
              <a:buFont typeface="Arial" panose="020B0604020202020204" pitchFamily="34" charset="0"/>
              <a:buChar char="•"/>
            </a:pPr>
            <a:r>
              <a:rPr lang="nb-NO" sz="1600" dirty="0" err="1"/>
              <a:t>Several</a:t>
            </a:r>
            <a:r>
              <a:rPr lang="nb-NO" sz="1600" dirty="0"/>
              <a:t> </a:t>
            </a:r>
            <a:r>
              <a:rPr lang="nb-NO" sz="1600" dirty="0" err="1"/>
              <a:t>charts</a:t>
            </a:r>
            <a:r>
              <a:rPr lang="nb-NO" sz="1600" dirty="0"/>
              <a:t> and </a:t>
            </a:r>
            <a:r>
              <a:rPr lang="nb-NO" sz="1600" dirty="0" err="1"/>
              <a:t>tables</a:t>
            </a:r>
            <a:r>
              <a:rPr lang="nb-NO" sz="1600" dirty="0"/>
              <a:t> </a:t>
            </a:r>
            <a:r>
              <a:rPr lang="nb-NO" sz="1600" dirty="0" err="1"/>
              <a:t>further</a:t>
            </a:r>
            <a:r>
              <a:rPr lang="nb-NO" sz="1600" dirty="0"/>
              <a:t> </a:t>
            </a:r>
            <a:r>
              <a:rPr lang="nb-NO" sz="1600" dirty="0" err="1"/>
              <a:t>down</a:t>
            </a:r>
            <a:endParaRPr lang="nb-NO" sz="1600" dirty="0"/>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6">
            <a:extLst>
              <a:ext uri="{FF2B5EF4-FFF2-40B4-BE49-F238E27FC236}">
                <a16:creationId xmlns:a16="http://schemas.microsoft.com/office/drawing/2014/main" id="{36A434CD-684F-4218-A686-67E5DE9A36E2}"/>
              </a:ext>
            </a:extLst>
          </p:cNvPr>
          <p:cNvSpPr txBox="1"/>
          <p:nvPr/>
        </p:nvSpPr>
        <p:spPr>
          <a:xfrm>
            <a:off x="382730" y="130797"/>
            <a:ext cx="2609273" cy="800219"/>
          </a:xfrm>
          <a:prstGeom prst="rect">
            <a:avLst/>
          </a:prstGeom>
          <a:noFill/>
        </p:spPr>
        <p:txBody>
          <a:bodyPr wrap="square" rtlCol="0">
            <a:spAutoFit/>
          </a:bodyPr>
          <a:lstStyle/>
          <a:p>
            <a:pPr algn="ctr"/>
            <a:r>
              <a:rPr lang="nb-NO" i="1" dirty="0">
                <a:solidFill>
                  <a:schemeClr val="bg1"/>
                </a:solidFill>
              </a:rPr>
              <a:t>National Society</a:t>
            </a:r>
          </a:p>
          <a:p>
            <a:pPr algn="ctr"/>
            <a:r>
              <a:rPr lang="nb-NO" sz="2800" b="1" dirty="0">
                <a:solidFill>
                  <a:schemeClr val="bg1"/>
                </a:solidFill>
              </a:rPr>
              <a:t>Dashboard</a:t>
            </a:r>
          </a:p>
        </p:txBody>
      </p:sp>
      <p:pic>
        <p:nvPicPr>
          <p:cNvPr id="12" name="Graphic 11" descr="Classroom">
            <a:extLst>
              <a:ext uri="{FF2B5EF4-FFF2-40B4-BE49-F238E27FC236}">
                <a16:creationId xmlns:a16="http://schemas.microsoft.com/office/drawing/2014/main" id="{662EA9F7-02A8-4757-87FA-DC45C9336B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2" name="Slide Number Placeholder 1">
            <a:extLst>
              <a:ext uri="{FF2B5EF4-FFF2-40B4-BE49-F238E27FC236}">
                <a16:creationId xmlns:a16="http://schemas.microsoft.com/office/drawing/2014/main" id="{25BB1FB9-3680-41C5-A8E5-672E0548CBFC}"/>
              </a:ext>
            </a:extLst>
          </p:cNvPr>
          <p:cNvSpPr>
            <a:spLocks noGrp="1"/>
          </p:cNvSpPr>
          <p:nvPr>
            <p:ph type="sldNum" sz="quarter" idx="12"/>
          </p:nvPr>
        </p:nvSpPr>
        <p:spPr/>
        <p:txBody>
          <a:bodyPr/>
          <a:lstStyle/>
          <a:p>
            <a:fld id="{4564040C-0060-4F7C-A574-261334DA3326}" type="slidenum">
              <a:rPr lang="nb-NO" smtClean="0"/>
              <a:t>16</a:t>
            </a:fld>
            <a:endParaRPr lang="nb-NO"/>
          </a:p>
        </p:txBody>
      </p:sp>
      <p:grpSp>
        <p:nvGrpSpPr>
          <p:cNvPr id="22" name="Group 21">
            <a:extLst>
              <a:ext uri="{FF2B5EF4-FFF2-40B4-BE49-F238E27FC236}">
                <a16:creationId xmlns:a16="http://schemas.microsoft.com/office/drawing/2014/main" id="{F073EFDF-A893-478A-A150-BB4331521D2C}"/>
              </a:ext>
            </a:extLst>
          </p:cNvPr>
          <p:cNvGrpSpPr/>
          <p:nvPr/>
        </p:nvGrpSpPr>
        <p:grpSpPr>
          <a:xfrm>
            <a:off x="184559" y="6304072"/>
            <a:ext cx="416641" cy="416641"/>
            <a:chOff x="4370185" y="5205952"/>
            <a:chExt cx="1188720" cy="1188720"/>
          </a:xfrm>
          <a:noFill/>
        </p:grpSpPr>
        <p:sp>
          <p:nvSpPr>
            <p:cNvPr id="30" name="Oval 29">
              <a:extLst>
                <a:ext uri="{FF2B5EF4-FFF2-40B4-BE49-F238E27FC236}">
                  <a16:creationId xmlns:a16="http://schemas.microsoft.com/office/drawing/2014/main" id="{850843C3-1D99-4ED0-B424-81DECF26021C}"/>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30" descr="A picture containing drawing&#10;&#10;Description automatically generated">
              <a:extLst>
                <a:ext uri="{FF2B5EF4-FFF2-40B4-BE49-F238E27FC236}">
                  <a16:creationId xmlns:a16="http://schemas.microsoft.com/office/drawing/2014/main" id="{4A1F2F41-78D6-452E-A442-F2BA364207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3" name="Rectangle 32">
            <a:extLst>
              <a:ext uri="{FF2B5EF4-FFF2-40B4-BE49-F238E27FC236}">
                <a16:creationId xmlns:a16="http://schemas.microsoft.com/office/drawing/2014/main" id="{7316A209-9257-475D-BFB3-2E8B6E7BE59E}"/>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4" name="Straight Connector 33">
            <a:extLst>
              <a:ext uri="{FF2B5EF4-FFF2-40B4-BE49-F238E27FC236}">
                <a16:creationId xmlns:a16="http://schemas.microsoft.com/office/drawing/2014/main" id="{CB1E27E1-54BC-4B87-8248-C4C9A3EE3DCD}"/>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038C3B1-36F9-4610-854F-7133A37813B2}"/>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9" name="Oval 38">
            <a:extLst>
              <a:ext uri="{FF2B5EF4-FFF2-40B4-BE49-F238E27FC236}">
                <a16:creationId xmlns:a16="http://schemas.microsoft.com/office/drawing/2014/main" id="{C476D12B-67EC-4664-9897-44F8121CACA5}"/>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4AF7E2-3FF0-40C6-9CDC-F310EC651F07}"/>
              </a:ext>
            </a:extLst>
          </p:cNvPr>
          <p:cNvSpPr/>
          <p:nvPr/>
        </p:nvSpPr>
        <p:spPr>
          <a:xfrm>
            <a:off x="3949700" y="1533612"/>
            <a:ext cx="2530614" cy="136789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C662C50E-5B0A-48DE-AA8A-37B397743FBD}"/>
              </a:ext>
            </a:extLst>
          </p:cNvPr>
          <p:cNvSpPr/>
          <p:nvPr/>
        </p:nvSpPr>
        <p:spPr>
          <a:xfrm>
            <a:off x="3949699" y="2958653"/>
            <a:ext cx="7751069" cy="3142389"/>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38804E5A-91AF-4937-AA32-1CE884E3B19F}"/>
              </a:ext>
            </a:extLst>
          </p:cNvPr>
          <p:cNvSpPr/>
          <p:nvPr/>
        </p:nvSpPr>
        <p:spPr>
          <a:xfrm>
            <a:off x="6565193" y="1533612"/>
            <a:ext cx="2530614" cy="136789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Rectangle 40">
            <a:extLst>
              <a:ext uri="{FF2B5EF4-FFF2-40B4-BE49-F238E27FC236}">
                <a16:creationId xmlns:a16="http://schemas.microsoft.com/office/drawing/2014/main" id="{6A670920-DCD6-418D-BF4D-5D4058BD2C51}"/>
              </a:ext>
            </a:extLst>
          </p:cNvPr>
          <p:cNvSpPr/>
          <p:nvPr/>
        </p:nvSpPr>
        <p:spPr>
          <a:xfrm>
            <a:off x="9180686" y="1533612"/>
            <a:ext cx="2530614" cy="136789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6240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xEl>
                                              <p:pRg st="5" end="5"/>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40" grpId="0" animBg="1"/>
      <p:bldP spid="40" grpId="1" animBg="1"/>
      <p:bldP spid="41" grpId="0" animBg="1"/>
      <p:bldP spid="4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12B793D-E79C-40A7-B719-D69BC2C8E5AD}"/>
              </a:ext>
            </a:extLst>
          </p:cNvPr>
          <p:cNvSpPr/>
          <p:nvPr/>
        </p:nvSpPr>
        <p:spPr>
          <a:xfrm>
            <a:off x="3728028" y="1985512"/>
            <a:ext cx="7656080" cy="4616648"/>
          </a:xfrm>
          <a:prstGeom prst="rect">
            <a:avLst/>
          </a:prstGeom>
        </p:spPr>
        <p:txBody>
          <a:bodyPr wrap="square">
            <a:spAutoFit/>
          </a:bodyPr>
          <a:lstStyle/>
          <a:p>
            <a:pPr marL="514350" indent="-514350">
              <a:spcBef>
                <a:spcPts val="600"/>
              </a:spcBef>
              <a:spcAft>
                <a:spcPts val="600"/>
              </a:spcAft>
              <a:buClr>
                <a:srgbClr val="980C16"/>
              </a:buClr>
              <a:buSzPct val="125000"/>
              <a:buFont typeface="+mj-lt"/>
              <a:buAutoNum type="alphaUcPeriod"/>
            </a:pPr>
            <a:r>
              <a:rPr lang="en-GB" dirty="0"/>
              <a:t>Play a little with the different filters in the box at the top. Do you know what all of them do and why they might be useful?</a:t>
            </a:r>
          </a:p>
          <a:p>
            <a:pPr marL="514350" indent="-514350">
              <a:spcBef>
                <a:spcPts val="600"/>
              </a:spcBef>
              <a:spcAft>
                <a:spcPts val="600"/>
              </a:spcAft>
              <a:buClr>
                <a:srgbClr val="980C16"/>
              </a:buClr>
              <a:buSzPct val="125000"/>
              <a:buFont typeface="+mj-lt"/>
              <a:buAutoNum type="alphaUcPeriod"/>
            </a:pPr>
            <a:r>
              <a:rPr lang="en-GB" dirty="0"/>
              <a:t>How many error reports have been sent the last week in the whole country? </a:t>
            </a:r>
          </a:p>
          <a:p>
            <a:pPr marL="514350" indent="-514350">
              <a:spcBef>
                <a:spcPts val="600"/>
              </a:spcBef>
              <a:spcAft>
                <a:spcPts val="600"/>
              </a:spcAft>
              <a:buClr>
                <a:srgbClr val="980C16"/>
              </a:buClr>
              <a:buSzPct val="125000"/>
              <a:buFont typeface="+mj-lt"/>
              <a:buAutoNum type="alphaUcPeriod"/>
            </a:pPr>
            <a:r>
              <a:rPr lang="en-GB" dirty="0"/>
              <a:t>How many data collectors are currently active in the National Society? </a:t>
            </a:r>
          </a:p>
          <a:p>
            <a:pPr marL="514350" indent="-514350">
              <a:spcBef>
                <a:spcPts val="600"/>
              </a:spcBef>
              <a:spcAft>
                <a:spcPts val="600"/>
              </a:spcAft>
              <a:buClr>
                <a:srgbClr val="980C16"/>
              </a:buClr>
              <a:buSzPct val="125000"/>
              <a:buFont typeface="+mj-lt"/>
              <a:buAutoNum type="alphaUcPeriod"/>
            </a:pPr>
            <a:r>
              <a:rPr lang="en-GB" dirty="0"/>
              <a:t>Which health risks/events are reported on in this national society?</a:t>
            </a:r>
          </a:p>
          <a:p>
            <a:pPr marL="514350" indent="-514350">
              <a:spcBef>
                <a:spcPts val="600"/>
              </a:spcBef>
              <a:spcAft>
                <a:spcPts val="600"/>
              </a:spcAft>
              <a:buClr>
                <a:srgbClr val="980C16"/>
              </a:buClr>
              <a:buSzPct val="125000"/>
              <a:buFont typeface="+mj-lt"/>
              <a:buAutoNum type="alphaUcPeriod"/>
            </a:pPr>
            <a:r>
              <a:rPr lang="en-GB" dirty="0"/>
              <a:t>Check the alert box. Do you know what these different states might mean?</a:t>
            </a:r>
          </a:p>
          <a:p>
            <a:pPr marL="514350" indent="-514350">
              <a:spcBef>
                <a:spcPts val="600"/>
              </a:spcBef>
              <a:spcAft>
                <a:spcPts val="600"/>
              </a:spcAft>
              <a:buClr>
                <a:srgbClr val="980C16"/>
              </a:buClr>
              <a:buSzPct val="125000"/>
              <a:buFont typeface="+mj-lt"/>
              <a:buAutoNum type="alphaUcPeriod"/>
            </a:pPr>
            <a:r>
              <a:rPr lang="en-GB" dirty="0"/>
              <a:t>Can you find out how many reports a particular location sent of a particular health risk/event using the map? </a:t>
            </a:r>
          </a:p>
          <a:p>
            <a:pPr marL="514350" indent="-514350">
              <a:spcBef>
                <a:spcPts val="600"/>
              </a:spcBef>
              <a:spcAft>
                <a:spcPts val="600"/>
              </a:spcAft>
              <a:buClr>
                <a:srgbClr val="980C16"/>
              </a:buClr>
              <a:buSzPct val="125000"/>
              <a:buFont typeface="+mj-lt"/>
              <a:buAutoNum type="alphaUcPeriod"/>
            </a:pPr>
            <a:r>
              <a:rPr lang="en-GB" dirty="0"/>
              <a:t>What kind of information can you gather from the infographics under the map? </a:t>
            </a:r>
          </a:p>
        </p:txBody>
      </p:sp>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3515031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547"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6A20546E-8547-491F-A948-68207F08574F}"/>
              </a:ext>
            </a:extLst>
          </p:cNvPr>
          <p:cNvSpPr/>
          <p:nvPr/>
        </p:nvSpPr>
        <p:spPr>
          <a:xfrm>
            <a:off x="0" y="1852952"/>
            <a:ext cx="3495818"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ctangle 19">
            <a:extLst>
              <a:ext uri="{FF2B5EF4-FFF2-40B4-BE49-F238E27FC236}">
                <a16:creationId xmlns:a16="http://schemas.microsoft.com/office/drawing/2014/main" id="{D146DFBC-2A61-42D6-B2E9-139A29D81BE9}"/>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32" name="Rectangle 31">
            <a:extLst>
              <a:ext uri="{FF2B5EF4-FFF2-40B4-BE49-F238E27FC236}">
                <a16:creationId xmlns:a16="http://schemas.microsoft.com/office/drawing/2014/main" id="{2DD89975-F9A3-434D-8FC9-94D71973A1F0}"/>
              </a:ext>
            </a:extLst>
          </p:cNvPr>
          <p:cNvSpPr/>
          <p:nvPr/>
        </p:nvSpPr>
        <p:spPr>
          <a:xfrm>
            <a:off x="3386090" y="0"/>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Slide Number Placeholder 2">
            <a:extLst>
              <a:ext uri="{FF2B5EF4-FFF2-40B4-BE49-F238E27FC236}">
                <a16:creationId xmlns:a16="http://schemas.microsoft.com/office/drawing/2014/main" id="{3C2F424B-B47C-458E-BCDA-F1953DD9383A}"/>
              </a:ext>
            </a:extLst>
          </p:cNvPr>
          <p:cNvSpPr>
            <a:spLocks noGrp="1"/>
          </p:cNvSpPr>
          <p:nvPr>
            <p:ph type="sldNum" sz="quarter" idx="12"/>
          </p:nvPr>
        </p:nvSpPr>
        <p:spPr/>
        <p:txBody>
          <a:bodyPr/>
          <a:lstStyle/>
          <a:p>
            <a:fld id="{4564040C-0060-4F7C-A574-261334DA3326}" type="slidenum">
              <a:rPr lang="nb-NO" smtClean="0"/>
              <a:t>17</a:t>
            </a:fld>
            <a:endParaRPr lang="nb-NO"/>
          </a:p>
        </p:txBody>
      </p:sp>
      <p:sp>
        <p:nvSpPr>
          <p:cNvPr id="38" name="TextBox 37">
            <a:extLst>
              <a:ext uri="{FF2B5EF4-FFF2-40B4-BE49-F238E27FC236}">
                <a16:creationId xmlns:a16="http://schemas.microsoft.com/office/drawing/2014/main" id="{4921F122-2948-4CDC-9A8C-A4BC1079AB5D}"/>
              </a:ext>
            </a:extLst>
          </p:cNvPr>
          <p:cNvSpPr txBox="1"/>
          <p:nvPr/>
        </p:nvSpPr>
        <p:spPr>
          <a:xfrm>
            <a:off x="382730" y="131433"/>
            <a:ext cx="2609273" cy="800219"/>
          </a:xfrm>
          <a:prstGeom prst="rect">
            <a:avLst/>
          </a:prstGeom>
          <a:noFill/>
        </p:spPr>
        <p:txBody>
          <a:bodyPr wrap="square" rtlCol="0">
            <a:spAutoFit/>
          </a:bodyPr>
          <a:lstStyle/>
          <a:p>
            <a:pPr algn="ctr"/>
            <a:r>
              <a:rPr lang="nb-NO" i="1" dirty="0">
                <a:solidFill>
                  <a:schemeClr val="bg1"/>
                </a:solidFill>
              </a:rPr>
              <a:t>National Society</a:t>
            </a:r>
          </a:p>
          <a:p>
            <a:pPr algn="ctr"/>
            <a:r>
              <a:rPr lang="nb-NO" sz="2800" b="1" dirty="0">
                <a:solidFill>
                  <a:schemeClr val="bg1"/>
                </a:solidFill>
              </a:rPr>
              <a:t>Dashboard</a:t>
            </a:r>
          </a:p>
        </p:txBody>
      </p:sp>
      <p:sp>
        <p:nvSpPr>
          <p:cNvPr id="40" name="Rectangle 39">
            <a:extLst>
              <a:ext uri="{FF2B5EF4-FFF2-40B4-BE49-F238E27FC236}">
                <a16:creationId xmlns:a16="http://schemas.microsoft.com/office/drawing/2014/main" id="{0EE09D70-4C53-4B63-AD8B-1D15BD2F31B3}"/>
              </a:ext>
            </a:extLst>
          </p:cNvPr>
          <p:cNvSpPr/>
          <p:nvPr/>
        </p:nvSpPr>
        <p:spPr>
          <a:xfrm>
            <a:off x="184559" y="1985512"/>
            <a:ext cx="3201531" cy="3693319"/>
          </a:xfrm>
          <a:prstGeom prst="rect">
            <a:avLst/>
          </a:prstGeom>
        </p:spPr>
        <p:txBody>
          <a:bodyPr wrap="square">
            <a:spAutoFit/>
          </a:bodyPr>
          <a:lstStyle/>
          <a:p>
            <a:r>
              <a:rPr lang="nb-NO" b="1" dirty="0" err="1"/>
              <a:t>Answers</a:t>
            </a:r>
            <a:r>
              <a:rPr lang="nb-NO" b="1" dirty="0"/>
              <a:t> to </a:t>
            </a:r>
            <a:r>
              <a:rPr lang="nb-NO" b="1" dirty="0" err="1"/>
              <a:t>some</a:t>
            </a:r>
            <a:r>
              <a:rPr lang="nb-NO" b="1" dirty="0"/>
              <a:t> questions:</a:t>
            </a:r>
            <a:endParaRPr lang="en-US" i="1" dirty="0"/>
          </a:p>
          <a:p>
            <a:pPr marL="342900" indent="-342900">
              <a:buFont typeface="+mj-lt"/>
              <a:buAutoNum type="alphaUcPeriod" startAt="2"/>
            </a:pPr>
            <a:r>
              <a:rPr lang="en-GB" sz="1200" i="1" dirty="0"/>
              <a:t>Health risk tile/box shows the number of error reports</a:t>
            </a:r>
          </a:p>
          <a:p>
            <a:pPr marL="342900" indent="-342900">
              <a:buFont typeface="+mj-lt"/>
              <a:buAutoNum type="alphaUcPeriod" startAt="2"/>
            </a:pPr>
            <a:r>
              <a:rPr lang="en-GB" sz="1200" i="1" dirty="0"/>
              <a:t>Data collectors/points shows the number of active data collectors</a:t>
            </a:r>
          </a:p>
          <a:p>
            <a:pPr marL="342900" indent="-342900">
              <a:buFont typeface="+mj-lt"/>
              <a:buAutoNum type="alphaUcPeriod" startAt="5"/>
            </a:pPr>
            <a:r>
              <a:rPr lang="en-GB" sz="1200" i="1" dirty="0"/>
              <a:t>Escalated: Supervisor cross-checked and notified health authorities, Dismissed: Supervisor cross-checked and found the alert to not be valid, Closed: Escalated and health authorities have dealt with it</a:t>
            </a:r>
          </a:p>
          <a:p>
            <a:pPr marL="342900" indent="-342900">
              <a:buFont typeface="+mj-lt"/>
              <a:buAutoNum type="alphaUcPeriod" startAt="5"/>
            </a:pPr>
            <a:r>
              <a:rPr lang="en-GB" sz="1200" i="1" dirty="0"/>
              <a:t>Click on one of the circles on the map until it zooms in enough to show only one data collector. Click that data collector will open a tooltip with info.</a:t>
            </a:r>
          </a:p>
          <a:p>
            <a:pPr marL="342900" indent="-342900">
              <a:buFont typeface="+mj-lt"/>
              <a:buAutoNum type="alphaUcPeriod" startAt="5"/>
            </a:pPr>
            <a:r>
              <a:rPr lang="en-GB" sz="1200" i="1" dirty="0"/>
              <a:t>Number of reports per health risk/event grouped by day or epi week. The 10 villages with the highest number of reports are separated, the rest are grouped under “Other villages”</a:t>
            </a:r>
          </a:p>
        </p:txBody>
      </p:sp>
      <p:sp>
        <p:nvSpPr>
          <p:cNvPr id="41" name="Rectangle 40">
            <a:extLst>
              <a:ext uri="{FF2B5EF4-FFF2-40B4-BE49-F238E27FC236}">
                <a16:creationId xmlns:a16="http://schemas.microsoft.com/office/drawing/2014/main" id="{4BA35F1E-E17F-441C-A332-2BB7DB02C775}"/>
              </a:ext>
            </a:extLst>
          </p:cNvPr>
          <p:cNvSpPr/>
          <p:nvPr/>
        </p:nvSpPr>
        <p:spPr>
          <a:xfrm>
            <a:off x="-12124" y="1980907"/>
            <a:ext cx="3423816" cy="3762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Rectangle 22">
            <a:extLst>
              <a:ext uri="{FF2B5EF4-FFF2-40B4-BE49-F238E27FC236}">
                <a16:creationId xmlns:a16="http://schemas.microsoft.com/office/drawing/2014/main" id="{389D03FD-0563-43FA-85FD-4BC332964940}"/>
              </a:ext>
            </a:extLst>
          </p:cNvPr>
          <p:cNvSpPr/>
          <p:nvPr/>
        </p:nvSpPr>
        <p:spPr>
          <a:xfrm>
            <a:off x="-26700" y="1986474"/>
            <a:ext cx="3572823" cy="861774"/>
          </a:xfrm>
          <a:prstGeom prst="rect">
            <a:avLst/>
          </a:prstGeom>
        </p:spPr>
        <p:txBody>
          <a:bodyPr wrap="square">
            <a:spAutoFit/>
          </a:bodyPr>
          <a:lstStyle/>
          <a:p>
            <a:pPr marL="171450" lvl="1"/>
            <a:r>
              <a:rPr lang="nb-NO" b="1" dirty="0" err="1"/>
              <a:t>Instructions</a:t>
            </a:r>
            <a:r>
              <a:rPr lang="nb-NO" b="1" dirty="0"/>
              <a:t>:</a:t>
            </a:r>
          </a:p>
          <a:p>
            <a:pPr marL="514350" lvl="1" indent="-342900">
              <a:buFont typeface="+mj-lt"/>
              <a:buAutoNum type="arabicPeriod"/>
            </a:pPr>
            <a:r>
              <a:rPr lang="nb-NO" sz="1600" dirty="0"/>
              <a:t>Log </a:t>
            </a:r>
            <a:r>
              <a:rPr lang="nb-NO" sz="1600" dirty="0" err="1"/>
              <a:t>into</a:t>
            </a:r>
            <a:r>
              <a:rPr lang="nb-NO" sz="1600" dirty="0"/>
              <a:t> Nyss</a:t>
            </a:r>
          </a:p>
          <a:p>
            <a:pPr marL="514350" lvl="1" indent="-342900">
              <a:buFont typeface="+mj-lt"/>
              <a:buAutoNum type="arabicPeriod"/>
            </a:pPr>
            <a:r>
              <a:rPr lang="nb-NO" sz="1600" dirty="0" err="1"/>
              <a:t>Answer</a:t>
            </a:r>
            <a:r>
              <a:rPr lang="nb-NO" sz="1600" dirty="0"/>
              <a:t> </a:t>
            </a:r>
            <a:r>
              <a:rPr lang="nb-NO" sz="1600" dirty="0" err="1"/>
              <a:t>the</a:t>
            </a:r>
            <a:r>
              <a:rPr lang="nb-NO" sz="1600" dirty="0"/>
              <a:t> questions</a:t>
            </a:r>
          </a:p>
        </p:txBody>
      </p:sp>
      <p:grpSp>
        <p:nvGrpSpPr>
          <p:cNvPr id="19" name="Group 18">
            <a:extLst>
              <a:ext uri="{FF2B5EF4-FFF2-40B4-BE49-F238E27FC236}">
                <a16:creationId xmlns:a16="http://schemas.microsoft.com/office/drawing/2014/main" id="{480F5111-7D63-4E7B-8121-29DB35C93861}"/>
              </a:ext>
            </a:extLst>
          </p:cNvPr>
          <p:cNvGrpSpPr/>
          <p:nvPr/>
        </p:nvGrpSpPr>
        <p:grpSpPr>
          <a:xfrm>
            <a:off x="184559" y="6304072"/>
            <a:ext cx="416641" cy="416641"/>
            <a:chOff x="4370185" y="5205952"/>
            <a:chExt cx="1188720" cy="1188720"/>
          </a:xfrm>
          <a:noFill/>
        </p:grpSpPr>
        <p:sp>
          <p:nvSpPr>
            <p:cNvPr id="21" name="Oval 20">
              <a:extLst>
                <a:ext uri="{FF2B5EF4-FFF2-40B4-BE49-F238E27FC236}">
                  <a16:creationId xmlns:a16="http://schemas.microsoft.com/office/drawing/2014/main" id="{28F1324D-5916-4C15-B93D-4B60281461C1}"/>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Picture 21" descr="A picture containing drawing&#10;&#10;Description automatically generated">
              <a:extLst>
                <a:ext uri="{FF2B5EF4-FFF2-40B4-BE49-F238E27FC236}">
                  <a16:creationId xmlns:a16="http://schemas.microsoft.com/office/drawing/2014/main" id="{96300356-7409-4EB7-8C4F-58C4BB6FDC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5" name="Rectangle 24">
            <a:extLst>
              <a:ext uri="{FF2B5EF4-FFF2-40B4-BE49-F238E27FC236}">
                <a16:creationId xmlns:a16="http://schemas.microsoft.com/office/drawing/2014/main" id="{6FD2A592-E680-492F-A213-A9AE87E21A2B}"/>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7" name="Straight Connector 26">
            <a:extLst>
              <a:ext uri="{FF2B5EF4-FFF2-40B4-BE49-F238E27FC236}">
                <a16:creationId xmlns:a16="http://schemas.microsoft.com/office/drawing/2014/main" id="{C58678CD-622D-43C3-8F45-FD53CF35FF8C}"/>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AD85137-9CEC-4B99-9B7C-C8F2C5042103}"/>
              </a:ext>
            </a:extLst>
          </p:cNvPr>
          <p:cNvGrpSpPr/>
          <p:nvPr/>
        </p:nvGrpSpPr>
        <p:grpSpPr>
          <a:xfrm>
            <a:off x="1275503" y="1010743"/>
            <a:ext cx="822960" cy="693882"/>
            <a:chOff x="1275503" y="1010743"/>
            <a:chExt cx="822960" cy="693882"/>
          </a:xfrm>
        </p:grpSpPr>
        <p:pic>
          <p:nvPicPr>
            <p:cNvPr id="28" name="Graphic 27" descr="Pencil">
              <a:extLst>
                <a:ext uri="{FF2B5EF4-FFF2-40B4-BE49-F238E27FC236}">
                  <a16:creationId xmlns:a16="http://schemas.microsoft.com/office/drawing/2014/main" id="{B0E6A499-6CA8-49D3-ADE4-9901915493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29" name="TextBox 28">
              <a:extLst>
                <a:ext uri="{FF2B5EF4-FFF2-40B4-BE49-F238E27FC236}">
                  <a16:creationId xmlns:a16="http://schemas.microsoft.com/office/drawing/2014/main" id="{27E114DC-3B29-4421-A843-F88F50A9B362}"/>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T</a:t>
              </a:r>
              <a:r>
                <a:rPr lang="nb-NO" sz="1100" i="1" spc="300" dirty="0">
                  <a:solidFill>
                    <a:schemeClr val="bg1"/>
                  </a:solidFill>
                </a:rPr>
                <a:t>ASKS</a:t>
              </a:r>
            </a:p>
          </p:txBody>
        </p:sp>
        <p:sp>
          <p:nvSpPr>
            <p:cNvPr id="31" name="Oval 30">
              <a:extLst>
                <a:ext uri="{FF2B5EF4-FFF2-40B4-BE49-F238E27FC236}">
                  <a16:creationId xmlns:a16="http://schemas.microsoft.com/office/drawing/2014/main" id="{5CF808A8-9AC6-490B-BB4D-9AB9856DBF08}"/>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54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3">
                                            <p:txEl>
                                              <p:pRg st="1" end="1"/>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3">
                                            <p:txEl>
                                              <p:pRg st="2" end="2"/>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3519308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76"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18</a:t>
            </a:fld>
            <a:endParaRPr lang="en-US" dirty="0"/>
          </a:p>
        </p:txBody>
      </p:sp>
      <p:pic>
        <p:nvPicPr>
          <p:cNvPr id="45" name="Google Shape;354;p44" descr="image66.png">
            <a:extLst>
              <a:ext uri="{FF2B5EF4-FFF2-40B4-BE49-F238E27FC236}">
                <a16:creationId xmlns:a16="http://schemas.microsoft.com/office/drawing/2014/main" id="{6124CC64-BF2D-42B9-A293-BBBD59F84EAB}"/>
              </a:ext>
            </a:extLst>
          </p:cNvPr>
          <p:cNvPicPr preferRelativeResize="0"/>
          <p:nvPr/>
        </p:nvPicPr>
        <p:blipFill rotWithShape="1">
          <a:blip r:embed="rId7">
            <a:alphaModFix/>
          </a:blip>
          <a:srcRect/>
          <a:stretch/>
        </p:blipFill>
        <p:spPr>
          <a:xfrm>
            <a:off x="3858225" y="781892"/>
            <a:ext cx="7870095" cy="5294216"/>
          </a:xfrm>
          <a:prstGeom prst="rect">
            <a:avLst/>
          </a:prstGeom>
          <a:noFill/>
          <a:ln>
            <a:noFill/>
          </a:ln>
        </p:spPr>
      </p:pic>
      <p:sp>
        <p:nvSpPr>
          <p:cNvPr id="28" name="Rectangle 27">
            <a:extLst>
              <a:ext uri="{FF2B5EF4-FFF2-40B4-BE49-F238E27FC236}">
                <a16:creationId xmlns:a16="http://schemas.microsoft.com/office/drawing/2014/main" id="{106BACAE-F06D-4D63-A5D4-E950C44A8DCB}"/>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CF083D0-112F-49E4-A92D-186F96DA8F68}"/>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7C5697EB-4E6F-4491-A680-B11D83272847}"/>
              </a:ext>
            </a:extLst>
          </p:cNvPr>
          <p:cNvGrpSpPr/>
          <p:nvPr/>
        </p:nvGrpSpPr>
        <p:grpSpPr>
          <a:xfrm>
            <a:off x="107057" y="416857"/>
            <a:ext cx="3170866" cy="1867012"/>
            <a:chOff x="107057" y="416857"/>
            <a:chExt cx="3170866" cy="1867012"/>
          </a:xfrm>
        </p:grpSpPr>
        <p:grpSp>
          <p:nvGrpSpPr>
            <p:cNvPr id="30" name="Group 29">
              <a:extLst>
                <a:ext uri="{FF2B5EF4-FFF2-40B4-BE49-F238E27FC236}">
                  <a16:creationId xmlns:a16="http://schemas.microsoft.com/office/drawing/2014/main" id="{504057FD-1CD7-4CD2-BF19-C4E3DFA5EC7B}"/>
                </a:ext>
              </a:extLst>
            </p:cNvPr>
            <p:cNvGrpSpPr/>
            <p:nvPr/>
          </p:nvGrpSpPr>
          <p:grpSpPr>
            <a:xfrm>
              <a:off x="1150883" y="416857"/>
              <a:ext cx="1083214" cy="1083214"/>
              <a:chOff x="4370185" y="5205952"/>
              <a:chExt cx="1188720" cy="1188720"/>
            </a:xfrm>
          </p:grpSpPr>
          <p:sp>
            <p:nvSpPr>
              <p:cNvPr id="37" name="Oval 36">
                <a:extLst>
                  <a:ext uri="{FF2B5EF4-FFF2-40B4-BE49-F238E27FC236}">
                    <a16:creationId xmlns:a16="http://schemas.microsoft.com/office/drawing/2014/main" id="{970B4D66-EF42-4B9E-A333-344D31C13D59}"/>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A picture containing drawing&#10;&#10;Description automatically generated">
                <a:extLst>
                  <a:ext uri="{FF2B5EF4-FFF2-40B4-BE49-F238E27FC236}">
                    <a16:creationId xmlns:a16="http://schemas.microsoft.com/office/drawing/2014/main" id="{43875D24-E951-49F2-A63A-1BC816E83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39" name="TextBox 38">
              <a:extLst>
                <a:ext uri="{FF2B5EF4-FFF2-40B4-BE49-F238E27FC236}">
                  <a16:creationId xmlns:a16="http://schemas.microsoft.com/office/drawing/2014/main" id="{22893EBE-AF7E-4607-808C-3F523EDA53D6}"/>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40" name="Straight Connector 39">
              <a:extLst>
                <a:ext uri="{FF2B5EF4-FFF2-40B4-BE49-F238E27FC236}">
                  <a16:creationId xmlns:a16="http://schemas.microsoft.com/office/drawing/2014/main" id="{144CE5C2-AEBC-487C-A00E-04911ABBBF2A}"/>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8096C532-3699-40C6-8FB8-7FE8BF9663E6}"/>
              </a:ext>
            </a:extLst>
          </p:cNvPr>
          <p:cNvGrpSpPr/>
          <p:nvPr/>
        </p:nvGrpSpPr>
        <p:grpSpPr>
          <a:xfrm>
            <a:off x="724668" y="2345335"/>
            <a:ext cx="2609273" cy="4985980"/>
            <a:chOff x="891583" y="2238241"/>
            <a:chExt cx="2609273" cy="4985980"/>
          </a:xfrm>
        </p:grpSpPr>
        <p:cxnSp>
          <p:nvCxnSpPr>
            <p:cNvPr id="42" name="Straight Connector 41">
              <a:extLst>
                <a:ext uri="{FF2B5EF4-FFF2-40B4-BE49-F238E27FC236}">
                  <a16:creationId xmlns:a16="http://schemas.microsoft.com/office/drawing/2014/main" id="{177948ED-FFFF-44CB-8116-FB51E2486945}"/>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9AAA238-81F9-415C-9587-FBCCBDC64592}"/>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892D1FB-2713-4656-BFFD-5FF5E24677C6}"/>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b="1"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b="1" cap="small" dirty="0">
                  <a:solidFill>
                    <a:schemeClr val="bg1"/>
                  </a:solidFill>
                </a:rPr>
                <a:t>Reports</a:t>
              </a:r>
            </a:p>
            <a:p>
              <a:pPr marL="365760">
                <a:lnSpc>
                  <a:spcPct val="150000"/>
                </a:lnSpc>
              </a:pPr>
              <a:r>
                <a:rPr lang="en-US" sz="1400" cap="small" dirty="0">
                  <a:solidFill>
                    <a:schemeClr val="bg1"/>
                  </a:solidFill>
                </a:rPr>
                <a:t>User list</a:t>
              </a:r>
            </a:p>
            <a:p>
              <a:pPr marL="365760">
                <a:lnSpc>
                  <a:spcPct val="150000"/>
                </a:lnSpc>
              </a:pPr>
              <a:r>
                <a:rPr lang="en-US" sz="1400" cap="small" dirty="0">
                  <a:solidFill>
                    <a:schemeClr val="bg1"/>
                  </a:solidFill>
                </a:rPr>
                <a:t>Settings</a:t>
              </a:r>
            </a:p>
            <a:p>
              <a:pPr>
                <a:lnSpc>
                  <a:spcPct val="150000"/>
                </a:lnSpc>
              </a:pPr>
              <a:r>
                <a:rPr lang="en-US"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49" name="Oval 48">
              <a:extLst>
                <a:ext uri="{FF2B5EF4-FFF2-40B4-BE49-F238E27FC236}">
                  <a16:creationId xmlns:a16="http://schemas.microsoft.com/office/drawing/2014/main" id="{4A0927C8-1D53-420E-891E-42A5FB5DAE90}"/>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Oval 49">
              <a:extLst>
                <a:ext uri="{FF2B5EF4-FFF2-40B4-BE49-F238E27FC236}">
                  <a16:creationId xmlns:a16="http://schemas.microsoft.com/office/drawing/2014/main" id="{91C70050-3D15-4128-8F92-DDDAD50719ED}"/>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Oval 50">
              <a:extLst>
                <a:ext uri="{FF2B5EF4-FFF2-40B4-BE49-F238E27FC236}">
                  <a16:creationId xmlns:a16="http://schemas.microsoft.com/office/drawing/2014/main" id="{9325CAB3-8A3D-4F15-938A-70260156B899}"/>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Oval 51">
              <a:extLst>
                <a:ext uri="{FF2B5EF4-FFF2-40B4-BE49-F238E27FC236}">
                  <a16:creationId xmlns:a16="http://schemas.microsoft.com/office/drawing/2014/main" id="{02808FDC-A2C6-44C6-9914-87545E7C2C32}"/>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Oval 52">
              <a:extLst>
                <a:ext uri="{FF2B5EF4-FFF2-40B4-BE49-F238E27FC236}">
                  <a16:creationId xmlns:a16="http://schemas.microsoft.com/office/drawing/2014/main" id="{C22C2C8A-780F-43D1-AF1A-281BECB547FD}"/>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Oval 53">
              <a:extLst>
                <a:ext uri="{FF2B5EF4-FFF2-40B4-BE49-F238E27FC236}">
                  <a16:creationId xmlns:a16="http://schemas.microsoft.com/office/drawing/2014/main" id="{48E7BAE0-2C17-417E-952E-12DF6ECB542F}"/>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8547451B-70ED-429F-B944-6B9FC1C8A007}"/>
                </a:ext>
              </a:extLst>
            </p:cNvPr>
            <p:cNvSpPr/>
            <p:nvPr/>
          </p:nvSpPr>
          <p:spPr>
            <a:xfrm>
              <a:off x="1096552" y="3271480"/>
              <a:ext cx="129895" cy="12989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Oval 55">
              <a:extLst>
                <a:ext uri="{FF2B5EF4-FFF2-40B4-BE49-F238E27FC236}">
                  <a16:creationId xmlns:a16="http://schemas.microsoft.com/office/drawing/2014/main" id="{E703ED3E-9BC4-4A32-8DEA-4FA5118B86DA}"/>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Oval 56">
              <a:extLst>
                <a:ext uri="{FF2B5EF4-FFF2-40B4-BE49-F238E27FC236}">
                  <a16:creationId xmlns:a16="http://schemas.microsoft.com/office/drawing/2014/main" id="{F27A5BB9-4EE6-4652-B6A1-763FC7F06739}"/>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a:extLst>
                <a:ext uri="{FF2B5EF4-FFF2-40B4-BE49-F238E27FC236}">
                  <a16:creationId xmlns:a16="http://schemas.microsoft.com/office/drawing/2014/main" id="{EE15C31C-A1A3-474A-AF76-7FB483ABCAF9}"/>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2" name="Picture 1">
            <a:extLst>
              <a:ext uri="{FF2B5EF4-FFF2-40B4-BE49-F238E27FC236}">
                <a16:creationId xmlns:a16="http://schemas.microsoft.com/office/drawing/2014/main" id="{48BC6ADB-64E4-4842-8053-3AEC28276B2F}"/>
              </a:ext>
            </a:extLst>
          </p:cNvPr>
          <p:cNvPicPr>
            <a:picLocks noChangeAspect="1"/>
          </p:cNvPicPr>
          <p:nvPr/>
        </p:nvPicPr>
        <p:blipFill rotWithShape="1">
          <a:blip r:embed="rId9"/>
          <a:srcRect b="34360"/>
          <a:stretch/>
        </p:blipFill>
        <p:spPr>
          <a:xfrm>
            <a:off x="5142870" y="1519611"/>
            <a:ext cx="5298301" cy="3672003"/>
          </a:xfrm>
          <a:prstGeom prst="rect">
            <a:avLst/>
          </a:prstGeom>
        </p:spPr>
      </p:pic>
    </p:spTree>
    <p:extLst>
      <p:ext uri="{BB962C8B-B14F-4D97-AF65-F5344CB8AC3E}">
        <p14:creationId xmlns:p14="http://schemas.microsoft.com/office/powerpoint/2010/main" val="1027851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5E0AF6-6DF9-4DFD-84D3-924FD0F993E6}"/>
              </a:ext>
            </a:extLst>
          </p:cNvPr>
          <p:cNvPicPr>
            <a:picLocks noChangeAspect="1"/>
          </p:cNvPicPr>
          <p:nvPr/>
        </p:nvPicPr>
        <p:blipFill rotWithShape="1">
          <a:blip r:embed="rId5"/>
          <a:srcRect l="16941" t="7831" r="720" b="34809"/>
          <a:stretch/>
        </p:blipFill>
        <p:spPr>
          <a:xfrm>
            <a:off x="3928969" y="431565"/>
            <a:ext cx="7778378" cy="5721168"/>
          </a:xfrm>
          <a:prstGeom prst="rect">
            <a:avLst/>
          </a:prstGeom>
          <a:effectLst>
            <a:outerShdw blurRad="50800" dist="38100" dir="5400000" algn="t" rotWithShape="0">
              <a:prstClr val="black">
                <a:alpha val="40000"/>
              </a:prstClr>
            </a:outerShdw>
          </a:effectLst>
        </p:spPr>
      </p:pic>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62" name="think-cell Slide" r:id="rId6" imgW="395" imgH="394" progId="TCLayout.ActiveDocument.1">
                  <p:embed/>
                </p:oleObj>
              </mc:Choice>
              <mc:Fallback>
                <p:oleObj name="think-cell Slide" r:id="rId6"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417C0E4A-1959-4B93-861E-175F6AFFC487}"/>
              </a:ext>
            </a:extLst>
          </p:cNvPr>
          <p:cNvSpPr/>
          <p:nvPr/>
        </p:nvSpPr>
        <p:spPr>
          <a:xfrm>
            <a:off x="0" y="1981530"/>
            <a:ext cx="3386090" cy="4001095"/>
          </a:xfrm>
          <a:prstGeom prst="rect">
            <a:avLst/>
          </a:prstGeom>
        </p:spPr>
        <p:txBody>
          <a:bodyPr wrap="square">
            <a:spAutoFit/>
          </a:bodyPr>
          <a:lstStyle/>
          <a:p>
            <a:pPr marL="171450" lvl="1"/>
            <a:r>
              <a:rPr lang="nb-NO" sz="1600" dirty="0" err="1"/>
              <a:t>Only</a:t>
            </a:r>
            <a:r>
              <a:rPr lang="nb-NO" sz="1600" dirty="0"/>
              <a:t> </a:t>
            </a:r>
            <a:r>
              <a:rPr lang="nb-NO" sz="1600" dirty="0" err="1"/>
              <a:t>accessible</a:t>
            </a:r>
            <a:r>
              <a:rPr lang="nb-NO" sz="1600" dirty="0"/>
              <a:t> by managers and </a:t>
            </a:r>
            <a:r>
              <a:rPr lang="nb-NO" sz="1600" dirty="0" err="1"/>
              <a:t>technical</a:t>
            </a:r>
            <a:r>
              <a:rPr lang="nb-NO" sz="1600" dirty="0"/>
              <a:t> </a:t>
            </a:r>
            <a:r>
              <a:rPr lang="nb-NO" sz="1600" dirty="0" err="1"/>
              <a:t>advisors</a:t>
            </a:r>
            <a:r>
              <a:rPr lang="nb-NO" sz="1600" dirty="0"/>
              <a:t>.</a:t>
            </a:r>
          </a:p>
          <a:p>
            <a:pPr marL="171450" lvl="1"/>
            <a:endParaRPr lang="en-GB" sz="1600" dirty="0"/>
          </a:p>
          <a:p>
            <a:pPr marL="171450" lvl="1"/>
            <a:r>
              <a:rPr lang="en-US" sz="1600" dirty="0">
                <a:latin typeface="Open Sans" panose="020B0606030504020204" pitchFamily="34" charset="0"/>
                <a:ea typeface="Open Sans" panose="020B0606030504020204" pitchFamily="34" charset="0"/>
                <a:cs typeface="Open Sans" panose="020B0606030504020204" pitchFamily="34" charset="0"/>
              </a:rPr>
              <a:t>Aggregates reports from all projects within the National Society and shows </a:t>
            </a:r>
            <a:r>
              <a:rPr lang="en-GB" sz="1600" dirty="0">
                <a:latin typeface="Open Sans" panose="020B0606030504020204" pitchFamily="34" charset="0"/>
                <a:ea typeface="Open Sans" panose="020B0606030504020204" pitchFamily="34" charset="0"/>
                <a:cs typeface="Open Sans" panose="020B0606030504020204" pitchFamily="34" charset="0"/>
              </a:rPr>
              <a:t>details of each report.</a:t>
            </a:r>
          </a:p>
          <a:p>
            <a:pPr indent="-285750">
              <a:spcAft>
                <a:spcPts val="600"/>
              </a:spcAft>
            </a:pPr>
            <a:endParaRPr lang="en-GB" b="1" dirty="0"/>
          </a:p>
          <a:p>
            <a:pPr indent="-285750">
              <a:spcAft>
                <a:spcPts val="600"/>
              </a:spcAft>
            </a:pPr>
            <a:r>
              <a:rPr lang="en-GB" b="1" dirty="0"/>
              <a:t>Can be filtered by:</a:t>
            </a:r>
          </a:p>
          <a:p>
            <a:pPr lvl="1" indent="-285750">
              <a:buFont typeface="Arial" panose="020B0604020202020204" pitchFamily="34" charset="0"/>
              <a:buChar char="•"/>
            </a:pPr>
            <a:r>
              <a:rPr lang="en-GB" sz="1600" dirty="0"/>
              <a:t>Data collection type</a:t>
            </a:r>
          </a:p>
          <a:p>
            <a:pPr lvl="1" indent="-285750">
              <a:buFont typeface="Arial" panose="020B0604020202020204" pitchFamily="34" charset="0"/>
              <a:buChar char="•"/>
            </a:pPr>
            <a:r>
              <a:rPr lang="en-GB" sz="1600" dirty="0"/>
              <a:t>Location</a:t>
            </a:r>
          </a:p>
          <a:p>
            <a:pPr lvl="1" indent="-285750">
              <a:buFont typeface="Arial" panose="020B0604020202020204" pitchFamily="34" charset="0"/>
              <a:buChar char="•"/>
            </a:pPr>
            <a:r>
              <a:rPr lang="en-GB" sz="1600" dirty="0"/>
              <a:t>Health risk/event</a:t>
            </a:r>
          </a:p>
          <a:p>
            <a:pPr lvl="1" indent="-285750">
              <a:buFont typeface="Arial" panose="020B0604020202020204" pitchFamily="34" charset="0"/>
              <a:buChar char="•"/>
            </a:pPr>
            <a:r>
              <a:rPr lang="en-GB" sz="1600" dirty="0"/>
              <a:t>Status</a:t>
            </a:r>
          </a:p>
          <a:p>
            <a:pPr lvl="1" indent="-285750">
              <a:buFont typeface="Arial" panose="020B0604020202020204" pitchFamily="34" charset="0"/>
              <a:buChar char="•"/>
            </a:pPr>
            <a:endParaRPr lang="en-US" sz="1600" dirty="0"/>
          </a:p>
          <a:p>
            <a:pPr lvl="1" indent="-285750">
              <a:buFont typeface="Arial" panose="020B0604020202020204" pitchFamily="34" charset="0"/>
              <a:buChar char="•"/>
            </a:pPr>
            <a:endParaRPr lang="en-US" sz="1600" dirty="0"/>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6">
            <a:extLst>
              <a:ext uri="{FF2B5EF4-FFF2-40B4-BE49-F238E27FC236}">
                <a16:creationId xmlns:a16="http://schemas.microsoft.com/office/drawing/2014/main" id="{36A434CD-684F-4218-A686-67E5DE9A36E2}"/>
              </a:ext>
            </a:extLst>
          </p:cNvPr>
          <p:cNvSpPr txBox="1"/>
          <p:nvPr/>
        </p:nvSpPr>
        <p:spPr>
          <a:xfrm>
            <a:off x="382730" y="130797"/>
            <a:ext cx="2609273" cy="738664"/>
          </a:xfrm>
          <a:prstGeom prst="rect">
            <a:avLst/>
          </a:prstGeom>
          <a:noFill/>
        </p:spPr>
        <p:txBody>
          <a:bodyPr wrap="square" rtlCol="0">
            <a:spAutoFit/>
          </a:bodyPr>
          <a:lstStyle/>
          <a:p>
            <a:pPr algn="ctr"/>
            <a:r>
              <a:rPr lang="nb-NO" i="1" dirty="0">
                <a:solidFill>
                  <a:schemeClr val="bg1"/>
                </a:solidFill>
              </a:rPr>
              <a:t>National Society</a:t>
            </a:r>
          </a:p>
          <a:p>
            <a:pPr algn="ctr"/>
            <a:r>
              <a:rPr lang="nb-NO" sz="2400" b="1" dirty="0">
                <a:solidFill>
                  <a:schemeClr val="bg1"/>
                </a:solidFill>
              </a:rPr>
              <a:t>Reports</a:t>
            </a:r>
          </a:p>
        </p:txBody>
      </p:sp>
      <p:sp>
        <p:nvSpPr>
          <p:cNvPr id="2" name="Slide Number Placeholder 1">
            <a:extLst>
              <a:ext uri="{FF2B5EF4-FFF2-40B4-BE49-F238E27FC236}">
                <a16:creationId xmlns:a16="http://schemas.microsoft.com/office/drawing/2014/main" id="{25BB1FB9-3680-41C5-A8E5-672E0548CBFC}"/>
              </a:ext>
            </a:extLst>
          </p:cNvPr>
          <p:cNvSpPr>
            <a:spLocks noGrp="1"/>
          </p:cNvSpPr>
          <p:nvPr>
            <p:ph type="sldNum" sz="quarter" idx="12"/>
          </p:nvPr>
        </p:nvSpPr>
        <p:spPr/>
        <p:txBody>
          <a:bodyPr/>
          <a:lstStyle/>
          <a:p>
            <a:fld id="{4564040C-0060-4F7C-A574-261334DA3326}" type="slidenum">
              <a:rPr lang="nb-NO" smtClean="0"/>
              <a:t>19</a:t>
            </a:fld>
            <a:endParaRPr lang="nb-NO"/>
          </a:p>
        </p:txBody>
      </p:sp>
      <p:grpSp>
        <p:nvGrpSpPr>
          <p:cNvPr id="17" name="Group 16">
            <a:extLst>
              <a:ext uri="{FF2B5EF4-FFF2-40B4-BE49-F238E27FC236}">
                <a16:creationId xmlns:a16="http://schemas.microsoft.com/office/drawing/2014/main" id="{C691A676-6F44-40CF-8A84-9810E382EF1D}"/>
              </a:ext>
            </a:extLst>
          </p:cNvPr>
          <p:cNvGrpSpPr/>
          <p:nvPr/>
        </p:nvGrpSpPr>
        <p:grpSpPr>
          <a:xfrm>
            <a:off x="184559" y="6304072"/>
            <a:ext cx="416641" cy="416641"/>
            <a:chOff x="4370185" y="5205952"/>
            <a:chExt cx="1188720" cy="1188720"/>
          </a:xfrm>
          <a:noFill/>
        </p:grpSpPr>
        <p:sp>
          <p:nvSpPr>
            <p:cNvPr id="18" name="Oval 17">
              <a:extLst>
                <a:ext uri="{FF2B5EF4-FFF2-40B4-BE49-F238E27FC236}">
                  <a16:creationId xmlns:a16="http://schemas.microsoft.com/office/drawing/2014/main" id="{5BC349B0-14ED-4005-8D0A-F7ED25E8B5FC}"/>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19" descr="A picture containing drawing&#10;&#10;Description automatically generated">
              <a:extLst>
                <a:ext uri="{FF2B5EF4-FFF2-40B4-BE49-F238E27FC236}">
                  <a16:creationId xmlns:a16="http://schemas.microsoft.com/office/drawing/2014/main" id="{0F619F3E-CA4F-4515-96F0-6245EDF372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1" name="Rectangle 20">
            <a:extLst>
              <a:ext uri="{FF2B5EF4-FFF2-40B4-BE49-F238E27FC236}">
                <a16:creationId xmlns:a16="http://schemas.microsoft.com/office/drawing/2014/main" id="{1E1E4A38-0601-4F5D-B0E3-8DE7FE4822B2}"/>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2" name="Straight Connector 21">
            <a:extLst>
              <a:ext uri="{FF2B5EF4-FFF2-40B4-BE49-F238E27FC236}">
                <a16:creationId xmlns:a16="http://schemas.microsoft.com/office/drawing/2014/main" id="{8D04017C-7004-49CD-920C-FD266FEB3D61}"/>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Graphic 22" descr="Classroom">
            <a:extLst>
              <a:ext uri="{FF2B5EF4-FFF2-40B4-BE49-F238E27FC236}">
                <a16:creationId xmlns:a16="http://schemas.microsoft.com/office/drawing/2014/main" id="{D138CDD4-DC6E-4696-9FC5-1996A9A56B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26" name="TextBox 25">
            <a:extLst>
              <a:ext uri="{FF2B5EF4-FFF2-40B4-BE49-F238E27FC236}">
                <a16:creationId xmlns:a16="http://schemas.microsoft.com/office/drawing/2014/main" id="{FCCCE3A6-798F-492C-9B70-4A22E5FB7270}"/>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7" name="Oval 26">
            <a:extLst>
              <a:ext uri="{FF2B5EF4-FFF2-40B4-BE49-F238E27FC236}">
                <a16:creationId xmlns:a16="http://schemas.microsoft.com/office/drawing/2014/main" id="{4A690E3A-67E5-42F1-B33C-7039EC25768B}"/>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582164A4-B4C6-4B30-B211-3B69A775BBCB}"/>
              </a:ext>
            </a:extLst>
          </p:cNvPr>
          <p:cNvSpPr txBox="1">
            <a:spLocks/>
          </p:cNvSpPr>
          <p:nvPr/>
        </p:nvSpPr>
        <p:spPr>
          <a:xfrm>
            <a:off x="3814036" y="2161054"/>
            <a:ext cx="296605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11"/>
              </a:buBlip>
            </a:pPr>
            <a:endParaRPr lang="en-GB" sz="1800" dirty="0"/>
          </a:p>
        </p:txBody>
      </p:sp>
      <p:sp>
        <p:nvSpPr>
          <p:cNvPr id="34" name="Rectangle 33">
            <a:extLst>
              <a:ext uri="{FF2B5EF4-FFF2-40B4-BE49-F238E27FC236}">
                <a16:creationId xmlns:a16="http://schemas.microsoft.com/office/drawing/2014/main" id="{BBA0959E-241B-4E37-9022-97F971F7E64A}"/>
              </a:ext>
            </a:extLst>
          </p:cNvPr>
          <p:cNvSpPr/>
          <p:nvPr/>
        </p:nvSpPr>
        <p:spPr>
          <a:xfrm>
            <a:off x="4019958" y="785669"/>
            <a:ext cx="5655670" cy="787949"/>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79999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925E3F5-1E89-4054-8413-C35D3E43F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529" y="1600200"/>
            <a:ext cx="7642941" cy="3657600"/>
          </a:xfrm>
          <a:prstGeom prst="rect">
            <a:avLst/>
          </a:prstGeom>
        </p:spPr>
      </p:pic>
    </p:spTree>
    <p:extLst>
      <p:ext uri="{BB962C8B-B14F-4D97-AF65-F5344CB8AC3E}">
        <p14:creationId xmlns:p14="http://schemas.microsoft.com/office/powerpoint/2010/main" val="92677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865525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39"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20</a:t>
            </a:fld>
            <a:endParaRPr lang="en-US" dirty="0"/>
          </a:p>
        </p:txBody>
      </p:sp>
      <p:pic>
        <p:nvPicPr>
          <p:cNvPr id="45" name="Google Shape;354;p44" descr="image66.png">
            <a:extLst>
              <a:ext uri="{FF2B5EF4-FFF2-40B4-BE49-F238E27FC236}">
                <a16:creationId xmlns:a16="http://schemas.microsoft.com/office/drawing/2014/main" id="{6124CC64-BF2D-42B9-A293-BBBD59F84EAB}"/>
              </a:ext>
            </a:extLst>
          </p:cNvPr>
          <p:cNvPicPr preferRelativeResize="0"/>
          <p:nvPr/>
        </p:nvPicPr>
        <p:blipFill rotWithShape="1">
          <a:blip r:embed="rId7">
            <a:alphaModFix/>
          </a:blip>
          <a:srcRect/>
          <a:stretch/>
        </p:blipFill>
        <p:spPr>
          <a:xfrm>
            <a:off x="3858225" y="781892"/>
            <a:ext cx="7870095" cy="5294216"/>
          </a:xfrm>
          <a:prstGeom prst="rect">
            <a:avLst/>
          </a:prstGeom>
          <a:noFill/>
          <a:ln>
            <a:noFill/>
          </a:ln>
        </p:spPr>
      </p:pic>
      <p:sp>
        <p:nvSpPr>
          <p:cNvPr id="21" name="Rectangle 20">
            <a:extLst>
              <a:ext uri="{FF2B5EF4-FFF2-40B4-BE49-F238E27FC236}">
                <a16:creationId xmlns:a16="http://schemas.microsoft.com/office/drawing/2014/main" id="{315FC6C6-09BD-4F7E-A355-CB84F65279CA}"/>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11C71C8-64DF-48EE-9877-93BD449448FA}"/>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034CB03-75F4-4B30-96F6-AEB168EC10AF}"/>
              </a:ext>
            </a:extLst>
          </p:cNvPr>
          <p:cNvGrpSpPr/>
          <p:nvPr/>
        </p:nvGrpSpPr>
        <p:grpSpPr>
          <a:xfrm>
            <a:off x="107057" y="416857"/>
            <a:ext cx="3170866" cy="1867012"/>
            <a:chOff x="107057" y="416857"/>
            <a:chExt cx="3170866" cy="1867012"/>
          </a:xfrm>
        </p:grpSpPr>
        <p:grpSp>
          <p:nvGrpSpPr>
            <p:cNvPr id="28" name="Group 27">
              <a:extLst>
                <a:ext uri="{FF2B5EF4-FFF2-40B4-BE49-F238E27FC236}">
                  <a16:creationId xmlns:a16="http://schemas.microsoft.com/office/drawing/2014/main" id="{3E130B00-4A9B-4905-9F32-1B57F56D8648}"/>
                </a:ext>
              </a:extLst>
            </p:cNvPr>
            <p:cNvGrpSpPr/>
            <p:nvPr/>
          </p:nvGrpSpPr>
          <p:grpSpPr>
            <a:xfrm>
              <a:off x="1150883" y="416857"/>
              <a:ext cx="1083214" cy="1083214"/>
              <a:chOff x="4370185" y="5205952"/>
              <a:chExt cx="1188720" cy="1188720"/>
            </a:xfrm>
          </p:grpSpPr>
          <p:sp>
            <p:nvSpPr>
              <p:cNvPr id="30" name="Oval 29">
                <a:extLst>
                  <a:ext uri="{FF2B5EF4-FFF2-40B4-BE49-F238E27FC236}">
                    <a16:creationId xmlns:a16="http://schemas.microsoft.com/office/drawing/2014/main" id="{C3EC33A0-5CF4-4F9C-A5D7-BE6F34437BB1}"/>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descr="A picture containing drawing&#10;&#10;Description automatically generated">
                <a:extLst>
                  <a:ext uri="{FF2B5EF4-FFF2-40B4-BE49-F238E27FC236}">
                    <a16:creationId xmlns:a16="http://schemas.microsoft.com/office/drawing/2014/main" id="{56BAC137-48E7-4FC8-A754-D489EC6883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32" name="TextBox 31">
              <a:extLst>
                <a:ext uri="{FF2B5EF4-FFF2-40B4-BE49-F238E27FC236}">
                  <a16:creationId xmlns:a16="http://schemas.microsoft.com/office/drawing/2014/main" id="{B9B62506-229E-42FF-93DB-F4306E8FE016}"/>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33" name="Straight Connector 32">
              <a:extLst>
                <a:ext uri="{FF2B5EF4-FFF2-40B4-BE49-F238E27FC236}">
                  <a16:creationId xmlns:a16="http://schemas.microsoft.com/office/drawing/2014/main" id="{5A407D7E-ECDF-4F1F-8E02-B0AD51C10CF3}"/>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68D69B69-D430-49F8-BC8C-4E736B5D3592}"/>
              </a:ext>
            </a:extLst>
          </p:cNvPr>
          <p:cNvGrpSpPr/>
          <p:nvPr/>
        </p:nvGrpSpPr>
        <p:grpSpPr>
          <a:xfrm>
            <a:off x="724668" y="2345335"/>
            <a:ext cx="2609273" cy="4985980"/>
            <a:chOff x="891583" y="2238241"/>
            <a:chExt cx="2609273" cy="4985980"/>
          </a:xfrm>
        </p:grpSpPr>
        <p:cxnSp>
          <p:nvCxnSpPr>
            <p:cNvPr id="35" name="Straight Connector 34">
              <a:extLst>
                <a:ext uri="{FF2B5EF4-FFF2-40B4-BE49-F238E27FC236}">
                  <a16:creationId xmlns:a16="http://schemas.microsoft.com/office/drawing/2014/main" id="{99BBE5EF-A1C1-4070-B815-579D0D18AC3E}"/>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8B58A2-B077-4E32-BBAF-A98A99A93DB7}"/>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4BDA845-DE4A-4D78-BFE2-16247F4BE438}"/>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b="1"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b="1" cap="small" dirty="0">
                  <a:solidFill>
                    <a:schemeClr val="bg1"/>
                  </a:solidFill>
                </a:rPr>
                <a:t>User list</a:t>
              </a:r>
            </a:p>
            <a:p>
              <a:pPr marL="365760">
                <a:lnSpc>
                  <a:spcPct val="150000"/>
                </a:lnSpc>
              </a:pPr>
              <a:r>
                <a:rPr lang="en-US" sz="1400" cap="small" dirty="0">
                  <a:solidFill>
                    <a:schemeClr val="bg1"/>
                  </a:solidFill>
                </a:rPr>
                <a:t>Settings</a:t>
              </a:r>
            </a:p>
            <a:p>
              <a:pPr>
                <a:lnSpc>
                  <a:spcPct val="150000"/>
                </a:lnSpc>
              </a:pPr>
              <a:r>
                <a:rPr lang="en-US"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44" name="Oval 43">
              <a:extLst>
                <a:ext uri="{FF2B5EF4-FFF2-40B4-BE49-F238E27FC236}">
                  <a16:creationId xmlns:a16="http://schemas.microsoft.com/office/drawing/2014/main" id="{C8B175BE-F6A6-4A9E-A446-BBDACE3CFE94}"/>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Oval 45">
              <a:extLst>
                <a:ext uri="{FF2B5EF4-FFF2-40B4-BE49-F238E27FC236}">
                  <a16:creationId xmlns:a16="http://schemas.microsoft.com/office/drawing/2014/main" id="{A2814234-0A5A-4704-8BF8-5F55529674DF}"/>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Oval 46">
              <a:extLst>
                <a:ext uri="{FF2B5EF4-FFF2-40B4-BE49-F238E27FC236}">
                  <a16:creationId xmlns:a16="http://schemas.microsoft.com/office/drawing/2014/main" id="{BE061C30-ECB1-4731-BF26-95305F2CB9FD}"/>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Oval 47">
              <a:extLst>
                <a:ext uri="{FF2B5EF4-FFF2-40B4-BE49-F238E27FC236}">
                  <a16:creationId xmlns:a16="http://schemas.microsoft.com/office/drawing/2014/main" id="{D8C3FC36-63F3-4BBA-8E24-F2CF0D4243E8}"/>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Oval 48">
              <a:extLst>
                <a:ext uri="{FF2B5EF4-FFF2-40B4-BE49-F238E27FC236}">
                  <a16:creationId xmlns:a16="http://schemas.microsoft.com/office/drawing/2014/main" id="{8434ED3E-FB41-44B9-AC06-9C0FBAA0E38F}"/>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Oval 49">
              <a:extLst>
                <a:ext uri="{FF2B5EF4-FFF2-40B4-BE49-F238E27FC236}">
                  <a16:creationId xmlns:a16="http://schemas.microsoft.com/office/drawing/2014/main" id="{20174334-312E-4C1A-8581-309B5D8AFEAC}"/>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Oval 50">
              <a:extLst>
                <a:ext uri="{FF2B5EF4-FFF2-40B4-BE49-F238E27FC236}">
                  <a16:creationId xmlns:a16="http://schemas.microsoft.com/office/drawing/2014/main" id="{26824B15-24C2-48DB-B875-151BBBCA2A4B}"/>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Oval 51">
              <a:extLst>
                <a:ext uri="{FF2B5EF4-FFF2-40B4-BE49-F238E27FC236}">
                  <a16:creationId xmlns:a16="http://schemas.microsoft.com/office/drawing/2014/main" id="{61C4E51E-5DF0-45EC-A7B6-CB6C29CFDB9B}"/>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Oval 52">
              <a:extLst>
                <a:ext uri="{FF2B5EF4-FFF2-40B4-BE49-F238E27FC236}">
                  <a16:creationId xmlns:a16="http://schemas.microsoft.com/office/drawing/2014/main" id="{A08736C8-E176-4921-AC81-941DE69CC644}"/>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Oval 53">
              <a:extLst>
                <a:ext uri="{FF2B5EF4-FFF2-40B4-BE49-F238E27FC236}">
                  <a16:creationId xmlns:a16="http://schemas.microsoft.com/office/drawing/2014/main" id="{B7421F42-3166-4C15-BE9E-CB76CB5C664A}"/>
                </a:ext>
              </a:extLst>
            </p:cNvPr>
            <p:cNvSpPr/>
            <p:nvPr/>
          </p:nvSpPr>
          <p:spPr>
            <a:xfrm>
              <a:off x="1096552" y="3595083"/>
              <a:ext cx="129895" cy="12989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2" name="Picture 1">
            <a:extLst>
              <a:ext uri="{FF2B5EF4-FFF2-40B4-BE49-F238E27FC236}">
                <a16:creationId xmlns:a16="http://schemas.microsoft.com/office/drawing/2014/main" id="{322F9691-B724-43AE-B400-CBC5F1A03248}"/>
              </a:ext>
            </a:extLst>
          </p:cNvPr>
          <p:cNvPicPr>
            <a:picLocks noChangeAspect="1"/>
          </p:cNvPicPr>
          <p:nvPr/>
        </p:nvPicPr>
        <p:blipFill rotWithShape="1">
          <a:blip r:embed="rId9"/>
          <a:srcRect r="414"/>
          <a:stretch/>
        </p:blipFill>
        <p:spPr>
          <a:xfrm>
            <a:off x="5135203" y="1532803"/>
            <a:ext cx="5337866" cy="3658812"/>
          </a:xfrm>
          <a:prstGeom prst="rect">
            <a:avLst/>
          </a:prstGeom>
        </p:spPr>
      </p:pic>
    </p:spTree>
    <p:extLst>
      <p:ext uri="{BB962C8B-B14F-4D97-AF65-F5344CB8AC3E}">
        <p14:creationId xmlns:p14="http://schemas.microsoft.com/office/powerpoint/2010/main" val="2162321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65FC4-2A17-4A67-8202-7B149FB5EBA4}"/>
              </a:ext>
            </a:extLst>
          </p:cNvPr>
          <p:cNvPicPr>
            <a:picLocks noChangeAspect="1"/>
          </p:cNvPicPr>
          <p:nvPr/>
        </p:nvPicPr>
        <p:blipFill rotWithShape="1">
          <a:blip r:embed="rId7"/>
          <a:srcRect l="20886" t="15287" b="16933"/>
          <a:stretch/>
        </p:blipFill>
        <p:spPr>
          <a:xfrm>
            <a:off x="4243134" y="1074506"/>
            <a:ext cx="7408555" cy="4332621"/>
          </a:xfrm>
          <a:prstGeom prst="rect">
            <a:avLst/>
          </a:prstGeom>
          <a:effectLst>
            <a:outerShdw blurRad="50800" dist="38100" dir="5400000" algn="t" rotWithShape="0">
              <a:prstClr val="black">
                <a:alpha val="40000"/>
              </a:prstClr>
            </a:outerShdw>
          </a:effectLst>
        </p:spPr>
      </p:pic>
      <p:graphicFrame>
        <p:nvGraphicFramePr>
          <p:cNvPr id="25" name="Object 24" hidden="1">
            <a:extLst>
              <a:ext uri="{FF2B5EF4-FFF2-40B4-BE49-F238E27FC236}">
                <a16:creationId xmlns:a16="http://schemas.microsoft.com/office/drawing/2014/main" id="{9C2ED1C9-183B-4F15-832E-7EB8581D6A49}"/>
              </a:ext>
            </a:extLst>
          </p:cNvPr>
          <p:cNvGraphicFramePr>
            <a:graphicFrameLocks noChangeAspect="1"/>
          </p:cNvGraphicFramePr>
          <p:nvPr>
            <p:custDataLst>
              <p:tags r:id="rId2"/>
            </p:custDataLst>
            <p:extLst>
              <p:ext uri="{D42A27DB-BD31-4B8C-83A1-F6EECF244321}">
                <p14:modId xmlns:p14="http://schemas.microsoft.com/office/powerpoint/2010/main" val="577526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65" name="think-cell Slide" r:id="rId8" imgW="395" imgH="394" progId="TCLayout.ActiveDocument.1">
                  <p:embed/>
                </p:oleObj>
              </mc:Choice>
              <mc:Fallback>
                <p:oleObj name="think-cell Slide" r:id="rId8" imgW="395" imgH="394"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4" name="Rectangle 23" hidden="1">
            <a:extLst>
              <a:ext uri="{FF2B5EF4-FFF2-40B4-BE49-F238E27FC236}">
                <a16:creationId xmlns:a16="http://schemas.microsoft.com/office/drawing/2014/main" id="{3BD2003A-673B-4522-83D1-D239B37DE4B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7" name="Rectangle 6">
            <a:extLst>
              <a:ext uri="{FF2B5EF4-FFF2-40B4-BE49-F238E27FC236}">
                <a16:creationId xmlns:a16="http://schemas.microsoft.com/office/drawing/2014/main" id="{27E5F922-629D-4A3E-A3C8-FCD0F5454BA8}"/>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8" name="Rectangle 7">
            <a:extLst>
              <a:ext uri="{FF2B5EF4-FFF2-40B4-BE49-F238E27FC236}">
                <a16:creationId xmlns:a16="http://schemas.microsoft.com/office/drawing/2014/main" id="{710EF381-93E7-4AB2-8402-3B563C509F80}"/>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D6C249B5-AB57-4254-BACB-9F672B7CE063}"/>
              </a:ext>
            </a:extLst>
          </p:cNvPr>
          <p:cNvSpPr/>
          <p:nvPr/>
        </p:nvSpPr>
        <p:spPr>
          <a:xfrm>
            <a:off x="-12587" y="1940068"/>
            <a:ext cx="3398675" cy="3877985"/>
          </a:xfrm>
          <a:prstGeom prst="rect">
            <a:avLst/>
          </a:prstGeom>
        </p:spPr>
        <p:txBody>
          <a:bodyPr wrap="square">
            <a:spAutoFit/>
          </a:bodyPr>
          <a:lstStyle/>
          <a:p>
            <a:pPr marL="171450" lvl="1"/>
            <a:r>
              <a:rPr lang="nb-NO" sz="1600" dirty="0" err="1"/>
              <a:t>Only</a:t>
            </a:r>
            <a:r>
              <a:rPr lang="nb-NO" sz="1600" dirty="0"/>
              <a:t> </a:t>
            </a:r>
            <a:r>
              <a:rPr lang="nb-NO" sz="1600" dirty="0" err="1"/>
              <a:t>accessible</a:t>
            </a:r>
            <a:r>
              <a:rPr lang="nb-NO" sz="1600" dirty="0"/>
              <a:t> by managers and </a:t>
            </a:r>
            <a:r>
              <a:rPr lang="nb-NO" sz="1600" dirty="0" err="1"/>
              <a:t>technical</a:t>
            </a:r>
            <a:r>
              <a:rPr lang="nb-NO" sz="1600" dirty="0"/>
              <a:t> </a:t>
            </a:r>
            <a:r>
              <a:rPr lang="nb-NO" sz="1600" dirty="0" err="1"/>
              <a:t>advisors</a:t>
            </a:r>
            <a:r>
              <a:rPr lang="nb-NO" sz="1600" dirty="0"/>
              <a:t>.</a:t>
            </a:r>
          </a:p>
          <a:p>
            <a:pPr marL="171450" lvl="1"/>
            <a:endParaRPr lang="en-GB" sz="1600" dirty="0"/>
          </a:p>
          <a:p>
            <a:pPr marL="171450" lvl="1"/>
            <a:r>
              <a:rPr lang="en-GB" sz="1600" dirty="0">
                <a:latin typeface="Open Sans" panose="020B0606030504020204" pitchFamily="34" charset="0"/>
                <a:ea typeface="Open Sans" panose="020B0606030504020204" pitchFamily="34" charset="0"/>
                <a:cs typeface="Open Sans" panose="020B0606030504020204" pitchFamily="34" charset="0"/>
              </a:rPr>
              <a:t>Gives an overview of all users and their details.</a:t>
            </a:r>
          </a:p>
          <a:p>
            <a:pPr>
              <a:spcBef>
                <a:spcPts val="600"/>
              </a:spcBef>
              <a:spcAft>
                <a:spcPts val="600"/>
              </a:spcAft>
            </a:pPr>
            <a:endParaRPr lang="en-GB" b="1" dirty="0"/>
          </a:p>
          <a:p>
            <a:pPr>
              <a:spcBef>
                <a:spcPts val="600"/>
              </a:spcBef>
              <a:spcAft>
                <a:spcPts val="600"/>
              </a:spcAft>
            </a:pPr>
            <a:r>
              <a:rPr lang="en-GB" b="1" dirty="0"/>
              <a:t>Possible to:</a:t>
            </a:r>
          </a:p>
          <a:p>
            <a:pPr lvl="1" indent="-285750">
              <a:buFont typeface="Arial" panose="020B0604020202020204" pitchFamily="34" charset="0"/>
              <a:buChar char="•"/>
            </a:pPr>
            <a:r>
              <a:rPr lang="en-GB" sz="1600" dirty="0"/>
              <a:t>Add existing user </a:t>
            </a:r>
          </a:p>
          <a:p>
            <a:pPr lvl="1" indent="-285750">
              <a:buFont typeface="Arial" panose="020B0604020202020204" pitchFamily="34" charset="0"/>
              <a:buChar char="•"/>
            </a:pPr>
            <a:r>
              <a:rPr lang="en-GB" sz="1600" dirty="0"/>
              <a:t>Add new user </a:t>
            </a:r>
          </a:p>
          <a:p>
            <a:pPr lvl="1" indent="-285750">
              <a:buFont typeface="Arial" panose="020B0604020202020204" pitchFamily="34" charset="0"/>
              <a:buChar char="•"/>
            </a:pPr>
            <a:r>
              <a:rPr lang="en-GB" sz="1600" dirty="0"/>
              <a:t>Edit user </a:t>
            </a:r>
          </a:p>
          <a:p>
            <a:pPr lvl="1" indent="-285750">
              <a:buFont typeface="Arial" panose="020B0604020202020204" pitchFamily="34" charset="0"/>
              <a:buChar char="•"/>
            </a:pPr>
            <a:r>
              <a:rPr lang="en-GB" sz="1600" dirty="0"/>
              <a:t>Delete user</a:t>
            </a:r>
          </a:p>
          <a:p>
            <a:pPr lvl="1" indent="-285750">
              <a:buFont typeface="Arial" panose="020B0604020202020204" pitchFamily="34" charset="0"/>
              <a:buChar char="•"/>
            </a:pPr>
            <a:r>
              <a:rPr lang="en-GB" sz="1600" dirty="0"/>
              <a:t>Assign Head manager role</a:t>
            </a:r>
          </a:p>
          <a:p>
            <a:pPr lvl="1" indent="-285750">
              <a:buFont typeface="Arial" panose="020B0604020202020204" pitchFamily="34" charset="0"/>
              <a:buChar char="•"/>
            </a:pPr>
            <a:endParaRPr lang="en-GB" sz="1600" dirty="0"/>
          </a:p>
          <a:p>
            <a:pPr>
              <a:buBlip>
                <a:blip r:embed="rId10"/>
              </a:buBlip>
            </a:pPr>
            <a:endParaRPr lang="nb-NO" sz="1400" dirty="0"/>
          </a:p>
        </p:txBody>
      </p:sp>
      <p:sp>
        <p:nvSpPr>
          <p:cNvPr id="18" name="Rectangle 17">
            <a:extLst>
              <a:ext uri="{FF2B5EF4-FFF2-40B4-BE49-F238E27FC236}">
                <a16:creationId xmlns:a16="http://schemas.microsoft.com/office/drawing/2014/main" id="{A6028FB0-6212-4014-884D-DD3D09560923}"/>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extBox 19">
            <a:extLst>
              <a:ext uri="{FF2B5EF4-FFF2-40B4-BE49-F238E27FC236}">
                <a16:creationId xmlns:a16="http://schemas.microsoft.com/office/drawing/2014/main" id="{3B9BB50D-A436-4519-B013-ECCA4E55E3AC}"/>
              </a:ext>
            </a:extLst>
          </p:cNvPr>
          <p:cNvSpPr txBox="1"/>
          <p:nvPr/>
        </p:nvSpPr>
        <p:spPr>
          <a:xfrm>
            <a:off x="382730" y="47671"/>
            <a:ext cx="2609273" cy="819968"/>
          </a:xfrm>
          <a:prstGeom prst="rect">
            <a:avLst/>
          </a:prstGeom>
          <a:noFill/>
        </p:spPr>
        <p:txBody>
          <a:bodyPr wrap="square" rtlCol="0">
            <a:spAutoFit/>
          </a:bodyPr>
          <a:lstStyle/>
          <a:p>
            <a:pPr algn="ctr">
              <a:lnSpc>
                <a:spcPct val="200000"/>
              </a:lnSpc>
            </a:pPr>
            <a:endParaRPr lang="nb-NO" sz="2800" b="1" dirty="0">
              <a:solidFill>
                <a:schemeClr val="bg1"/>
              </a:solidFill>
            </a:endParaRPr>
          </a:p>
        </p:txBody>
      </p:sp>
      <p:sp>
        <p:nvSpPr>
          <p:cNvPr id="2" name="Slide Number Placeholder 1">
            <a:extLst>
              <a:ext uri="{FF2B5EF4-FFF2-40B4-BE49-F238E27FC236}">
                <a16:creationId xmlns:a16="http://schemas.microsoft.com/office/drawing/2014/main" id="{633CBC52-9C7D-4BD1-B3F2-25E4896F9EB1}"/>
              </a:ext>
            </a:extLst>
          </p:cNvPr>
          <p:cNvSpPr>
            <a:spLocks noGrp="1"/>
          </p:cNvSpPr>
          <p:nvPr>
            <p:ph type="sldNum" sz="quarter" idx="12"/>
          </p:nvPr>
        </p:nvSpPr>
        <p:spPr/>
        <p:txBody>
          <a:bodyPr/>
          <a:lstStyle/>
          <a:p>
            <a:fld id="{4564040C-0060-4F7C-A574-261334DA3326}" type="slidenum">
              <a:rPr lang="nb-NO" smtClean="0"/>
              <a:t>21</a:t>
            </a:fld>
            <a:endParaRPr lang="nb-NO"/>
          </a:p>
        </p:txBody>
      </p:sp>
      <p:sp>
        <p:nvSpPr>
          <p:cNvPr id="3" name="Rectangle 2" hidden="1">
            <a:extLst>
              <a:ext uri="{FF2B5EF4-FFF2-40B4-BE49-F238E27FC236}">
                <a16:creationId xmlns:a16="http://schemas.microsoft.com/office/drawing/2014/main" id="{40C079FF-3803-4A57-8D3A-436BE455E23E}"/>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34" name="TextBox 33">
            <a:extLst>
              <a:ext uri="{FF2B5EF4-FFF2-40B4-BE49-F238E27FC236}">
                <a16:creationId xmlns:a16="http://schemas.microsoft.com/office/drawing/2014/main" id="{E26CEEEE-C9F6-468C-8866-50EBCB079490}"/>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National Society</a:t>
            </a:r>
          </a:p>
          <a:p>
            <a:pPr algn="ctr"/>
            <a:r>
              <a:rPr lang="nb-NO" sz="2400" b="1" dirty="0">
                <a:solidFill>
                  <a:schemeClr val="bg1"/>
                </a:solidFill>
              </a:rPr>
              <a:t>User list</a:t>
            </a:r>
          </a:p>
        </p:txBody>
      </p:sp>
      <p:sp>
        <p:nvSpPr>
          <p:cNvPr id="23" name="Rectangle 22">
            <a:extLst>
              <a:ext uri="{FF2B5EF4-FFF2-40B4-BE49-F238E27FC236}">
                <a16:creationId xmlns:a16="http://schemas.microsoft.com/office/drawing/2014/main" id="{07A49272-201C-4115-849D-F837B3F88FFF}"/>
              </a:ext>
            </a:extLst>
          </p:cNvPr>
          <p:cNvSpPr/>
          <p:nvPr/>
        </p:nvSpPr>
        <p:spPr>
          <a:xfrm>
            <a:off x="8835656" y="1488558"/>
            <a:ext cx="1389974" cy="33702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6" name="Group 25">
            <a:extLst>
              <a:ext uri="{FF2B5EF4-FFF2-40B4-BE49-F238E27FC236}">
                <a16:creationId xmlns:a16="http://schemas.microsoft.com/office/drawing/2014/main" id="{EEDC5E09-9302-4B88-8184-D15D05112744}"/>
              </a:ext>
            </a:extLst>
          </p:cNvPr>
          <p:cNvGrpSpPr/>
          <p:nvPr/>
        </p:nvGrpSpPr>
        <p:grpSpPr>
          <a:xfrm>
            <a:off x="184559" y="6304072"/>
            <a:ext cx="416641" cy="416641"/>
            <a:chOff x="4370185" y="5205952"/>
            <a:chExt cx="1188720" cy="1188720"/>
          </a:xfrm>
          <a:noFill/>
        </p:grpSpPr>
        <p:sp>
          <p:nvSpPr>
            <p:cNvPr id="27" name="Oval 26">
              <a:extLst>
                <a:ext uri="{FF2B5EF4-FFF2-40B4-BE49-F238E27FC236}">
                  <a16:creationId xmlns:a16="http://schemas.microsoft.com/office/drawing/2014/main" id="{02E18B05-29F3-4177-8A3B-4D6E09D07ABB}"/>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Picture 27" descr="A picture containing drawing&#10;&#10;Description automatically generated">
              <a:extLst>
                <a:ext uri="{FF2B5EF4-FFF2-40B4-BE49-F238E27FC236}">
                  <a16:creationId xmlns:a16="http://schemas.microsoft.com/office/drawing/2014/main" id="{739C4781-CFAC-4605-A622-46856F7EB1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9" name="Rectangle 28">
            <a:extLst>
              <a:ext uri="{FF2B5EF4-FFF2-40B4-BE49-F238E27FC236}">
                <a16:creationId xmlns:a16="http://schemas.microsoft.com/office/drawing/2014/main" id="{0907AA15-3B9C-404B-96BA-1925E3330761}"/>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0" name="Straight Connector 29">
            <a:extLst>
              <a:ext uri="{FF2B5EF4-FFF2-40B4-BE49-F238E27FC236}">
                <a16:creationId xmlns:a16="http://schemas.microsoft.com/office/drawing/2014/main" id="{9987F5EE-A84F-4974-AC0F-7A4F38DED4FC}"/>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1" name="Graphic 30" descr="Classroom">
            <a:extLst>
              <a:ext uri="{FF2B5EF4-FFF2-40B4-BE49-F238E27FC236}">
                <a16:creationId xmlns:a16="http://schemas.microsoft.com/office/drawing/2014/main" id="{066C15D8-74A1-4EDD-A1FC-D8FE1AE91E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46786" y="1074506"/>
            <a:ext cx="281160" cy="281160"/>
          </a:xfrm>
          <a:prstGeom prst="rect">
            <a:avLst/>
          </a:prstGeom>
        </p:spPr>
      </p:pic>
      <p:sp>
        <p:nvSpPr>
          <p:cNvPr id="32" name="TextBox 31">
            <a:extLst>
              <a:ext uri="{FF2B5EF4-FFF2-40B4-BE49-F238E27FC236}">
                <a16:creationId xmlns:a16="http://schemas.microsoft.com/office/drawing/2014/main" id="{E93FD9B5-A99A-4F03-BF32-68AD69531347}"/>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5" name="Oval 34">
            <a:extLst>
              <a:ext uri="{FF2B5EF4-FFF2-40B4-BE49-F238E27FC236}">
                <a16:creationId xmlns:a16="http://schemas.microsoft.com/office/drawing/2014/main" id="{1A6B084A-CCEF-4FCE-825A-C312F1FE384F}"/>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37F1668-4FAC-4B85-8F8F-787970ED4BC5}"/>
              </a:ext>
            </a:extLst>
          </p:cNvPr>
          <p:cNvSpPr/>
          <p:nvPr/>
        </p:nvSpPr>
        <p:spPr>
          <a:xfrm>
            <a:off x="10278027" y="1488558"/>
            <a:ext cx="1205136" cy="33702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ctangle 37">
            <a:extLst>
              <a:ext uri="{FF2B5EF4-FFF2-40B4-BE49-F238E27FC236}">
                <a16:creationId xmlns:a16="http://schemas.microsoft.com/office/drawing/2014/main" id="{7F3AB5D2-8AEE-48A7-BDC7-AF2E4E4C10ED}"/>
              </a:ext>
            </a:extLst>
          </p:cNvPr>
          <p:cNvSpPr/>
          <p:nvPr/>
        </p:nvSpPr>
        <p:spPr>
          <a:xfrm>
            <a:off x="10905337" y="3653798"/>
            <a:ext cx="226186" cy="24616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Rectangle 38">
            <a:extLst>
              <a:ext uri="{FF2B5EF4-FFF2-40B4-BE49-F238E27FC236}">
                <a16:creationId xmlns:a16="http://schemas.microsoft.com/office/drawing/2014/main" id="{B3F67669-3F26-4FA4-BA8E-021E97541E34}"/>
              </a:ext>
            </a:extLst>
          </p:cNvPr>
          <p:cNvSpPr/>
          <p:nvPr/>
        </p:nvSpPr>
        <p:spPr>
          <a:xfrm>
            <a:off x="11165736" y="4244071"/>
            <a:ext cx="226186" cy="24616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24B65FB6-46AF-478C-874B-5A59D367DC39}"/>
              </a:ext>
            </a:extLst>
          </p:cNvPr>
          <p:cNvSpPr/>
          <p:nvPr/>
        </p:nvSpPr>
        <p:spPr>
          <a:xfrm>
            <a:off x="10651752" y="4841084"/>
            <a:ext cx="226186" cy="24616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20428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37" grpId="0" animBg="1"/>
      <p:bldP spid="37" grpId="1" animBg="1"/>
      <p:bldP spid="38" grpId="0" animBg="1"/>
      <p:bldP spid="38" grpId="1" animBg="1"/>
      <p:bldP spid="39" grpId="0" animBg="1"/>
      <p:bldP spid="39" grpId="1"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8843CFA-5D88-4B29-8006-7D4C28A4601E}"/>
              </a:ext>
            </a:extLst>
          </p:cNvPr>
          <p:cNvGraphicFramePr>
            <a:graphicFrameLocks noChangeAspect="1"/>
          </p:cNvGraphicFramePr>
          <p:nvPr>
            <p:custDataLst>
              <p:tags r:id="rId2"/>
            </p:custDataLst>
            <p:extLst>
              <p:ext uri="{D42A27DB-BD31-4B8C-83A1-F6EECF244321}">
                <p14:modId xmlns:p14="http://schemas.microsoft.com/office/powerpoint/2010/main" val="1563934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84"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2898AC4D-599C-4538-BC7A-758CC03CAD3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7" name="Rectangle 6">
            <a:extLst>
              <a:ext uri="{FF2B5EF4-FFF2-40B4-BE49-F238E27FC236}">
                <a16:creationId xmlns:a16="http://schemas.microsoft.com/office/drawing/2014/main" id="{290A8959-A085-449E-865D-4A11E3F3E54B}"/>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B658CBB5-8FE9-4C16-A2FC-BAC5A7E2AA45}"/>
              </a:ext>
            </a:extLst>
          </p:cNvPr>
          <p:cNvSpPr/>
          <p:nvPr/>
        </p:nvSpPr>
        <p:spPr>
          <a:xfrm>
            <a:off x="0" y="1986474"/>
            <a:ext cx="3386086" cy="2077492"/>
          </a:xfrm>
          <a:prstGeom prst="rect">
            <a:avLst/>
          </a:prstGeom>
        </p:spPr>
        <p:txBody>
          <a:bodyPr wrap="square">
            <a:spAutoFit/>
          </a:bodyPr>
          <a:lstStyle/>
          <a:p>
            <a:pPr>
              <a:spcBef>
                <a:spcPts val="600"/>
              </a:spcBef>
              <a:spcAft>
                <a:spcPts val="600"/>
              </a:spcAft>
            </a:pPr>
            <a:r>
              <a:rPr lang="en-GB" b="1" dirty="0"/>
              <a:t>Add existing user:</a:t>
            </a:r>
          </a:p>
          <a:p>
            <a:pPr>
              <a:spcBef>
                <a:spcPts val="600"/>
              </a:spcBef>
              <a:spcAft>
                <a:spcPts val="600"/>
              </a:spcAft>
            </a:pPr>
            <a:r>
              <a:rPr lang="en-GB" dirty="0"/>
              <a:t>Technical Advisors and Data Consumers can be added to multiple National Societies. </a:t>
            </a:r>
          </a:p>
          <a:p>
            <a:pPr>
              <a:spcBef>
                <a:spcPts val="600"/>
              </a:spcBef>
              <a:spcAft>
                <a:spcPts val="600"/>
              </a:spcAft>
            </a:pPr>
            <a:endParaRPr lang="en-GB" b="1" dirty="0"/>
          </a:p>
          <a:p>
            <a:endParaRPr lang="nb-NO" sz="1400" dirty="0"/>
          </a:p>
        </p:txBody>
      </p:sp>
      <p:sp>
        <p:nvSpPr>
          <p:cNvPr id="6" name="Rectangle 5">
            <a:extLst>
              <a:ext uri="{FF2B5EF4-FFF2-40B4-BE49-F238E27FC236}">
                <a16:creationId xmlns:a16="http://schemas.microsoft.com/office/drawing/2014/main" id="{8D30AFBB-3A34-44FA-81F1-A77D3D159B17}"/>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2" name="Rectangle 11">
            <a:extLst>
              <a:ext uri="{FF2B5EF4-FFF2-40B4-BE49-F238E27FC236}">
                <a16:creationId xmlns:a16="http://schemas.microsoft.com/office/drawing/2014/main" id="{06154E74-C8DC-44E9-9EBA-0210283CF949}"/>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Slide Number Placeholder 2">
            <a:extLst>
              <a:ext uri="{FF2B5EF4-FFF2-40B4-BE49-F238E27FC236}">
                <a16:creationId xmlns:a16="http://schemas.microsoft.com/office/drawing/2014/main" id="{6B1FE3B4-BD35-4AA2-BAC1-66548E28F9A6}"/>
              </a:ext>
            </a:extLst>
          </p:cNvPr>
          <p:cNvSpPr>
            <a:spLocks noGrp="1"/>
          </p:cNvSpPr>
          <p:nvPr>
            <p:ph type="sldNum" sz="quarter" idx="12"/>
          </p:nvPr>
        </p:nvSpPr>
        <p:spPr/>
        <p:txBody>
          <a:bodyPr/>
          <a:lstStyle/>
          <a:p>
            <a:fld id="{4564040C-0060-4F7C-A574-261334DA3326}" type="slidenum">
              <a:rPr lang="nb-NO" smtClean="0"/>
              <a:t>22</a:t>
            </a:fld>
            <a:endParaRPr lang="nb-NO"/>
          </a:p>
        </p:txBody>
      </p:sp>
      <p:sp>
        <p:nvSpPr>
          <p:cNvPr id="28" name="TextBox 27">
            <a:extLst>
              <a:ext uri="{FF2B5EF4-FFF2-40B4-BE49-F238E27FC236}">
                <a16:creationId xmlns:a16="http://schemas.microsoft.com/office/drawing/2014/main" id="{C2538E54-9CC0-48E4-A8F2-27A9295CE7F5}"/>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National Society</a:t>
            </a:r>
          </a:p>
          <a:p>
            <a:pPr algn="ctr"/>
            <a:r>
              <a:rPr lang="nb-NO" sz="2400" b="1" dirty="0">
                <a:solidFill>
                  <a:schemeClr val="bg1"/>
                </a:solidFill>
              </a:rPr>
              <a:t>User list</a:t>
            </a:r>
          </a:p>
        </p:txBody>
      </p:sp>
      <p:grpSp>
        <p:nvGrpSpPr>
          <p:cNvPr id="19" name="Group 18">
            <a:extLst>
              <a:ext uri="{FF2B5EF4-FFF2-40B4-BE49-F238E27FC236}">
                <a16:creationId xmlns:a16="http://schemas.microsoft.com/office/drawing/2014/main" id="{3D4022CA-C6C2-4078-A116-EB2945C831BD}"/>
              </a:ext>
            </a:extLst>
          </p:cNvPr>
          <p:cNvGrpSpPr/>
          <p:nvPr/>
        </p:nvGrpSpPr>
        <p:grpSpPr>
          <a:xfrm>
            <a:off x="184559" y="6304072"/>
            <a:ext cx="416641" cy="416641"/>
            <a:chOff x="4370185" y="5205952"/>
            <a:chExt cx="1188720" cy="1188720"/>
          </a:xfrm>
          <a:noFill/>
        </p:grpSpPr>
        <p:sp>
          <p:nvSpPr>
            <p:cNvPr id="20" name="Oval 19">
              <a:extLst>
                <a:ext uri="{FF2B5EF4-FFF2-40B4-BE49-F238E27FC236}">
                  <a16:creationId xmlns:a16="http://schemas.microsoft.com/office/drawing/2014/main" id="{6177AACF-40C7-4921-9F52-8685D5848104}"/>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Picture 20" descr="A picture containing drawing&#10;&#10;Description automatically generated">
              <a:extLst>
                <a:ext uri="{FF2B5EF4-FFF2-40B4-BE49-F238E27FC236}">
                  <a16:creationId xmlns:a16="http://schemas.microsoft.com/office/drawing/2014/main" id="{52D966E2-C736-4B78-ABEE-6C94AD225A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2" name="Rectangle 21">
            <a:extLst>
              <a:ext uri="{FF2B5EF4-FFF2-40B4-BE49-F238E27FC236}">
                <a16:creationId xmlns:a16="http://schemas.microsoft.com/office/drawing/2014/main" id="{777CF2F1-9969-4624-AF21-7FD7582E33E8}"/>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3" name="Straight Connector 22">
            <a:extLst>
              <a:ext uri="{FF2B5EF4-FFF2-40B4-BE49-F238E27FC236}">
                <a16:creationId xmlns:a16="http://schemas.microsoft.com/office/drawing/2014/main" id="{1CD02EC1-B33E-445B-A2F6-8F6892A12C00}"/>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4" name="Graphic 23" descr="Classroom">
            <a:extLst>
              <a:ext uri="{FF2B5EF4-FFF2-40B4-BE49-F238E27FC236}">
                <a16:creationId xmlns:a16="http://schemas.microsoft.com/office/drawing/2014/main" id="{8F7D7EDC-4A24-4D11-A816-F4B2BA6D62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25" name="TextBox 24">
            <a:extLst>
              <a:ext uri="{FF2B5EF4-FFF2-40B4-BE49-F238E27FC236}">
                <a16:creationId xmlns:a16="http://schemas.microsoft.com/office/drawing/2014/main" id="{98C4F250-136C-42CC-B835-E11954EBD6F3}"/>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6" name="Oval 25">
            <a:extLst>
              <a:ext uri="{FF2B5EF4-FFF2-40B4-BE49-F238E27FC236}">
                <a16:creationId xmlns:a16="http://schemas.microsoft.com/office/drawing/2014/main" id="{26FA7C63-CFAB-409B-9389-85E12F606BC5}"/>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21E02E3F-04C6-4895-90DB-3BCBBCC068A7}"/>
              </a:ext>
            </a:extLst>
          </p:cNvPr>
          <p:cNvPicPr>
            <a:picLocks noChangeAspect="1"/>
          </p:cNvPicPr>
          <p:nvPr/>
        </p:nvPicPr>
        <p:blipFill>
          <a:blip r:embed="rId11"/>
          <a:stretch>
            <a:fillRect/>
          </a:stretch>
        </p:blipFill>
        <p:spPr>
          <a:xfrm>
            <a:off x="3938006" y="431565"/>
            <a:ext cx="7455094" cy="2459726"/>
          </a:xfrm>
          <a:prstGeom prst="rect">
            <a:avLst/>
          </a:prstGeom>
          <a:ln w="1905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8824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id="{DB213F30-3748-454E-A16F-E523C44E0357}"/>
              </a:ext>
            </a:extLst>
          </p:cNvPr>
          <p:cNvGraphicFramePr>
            <a:graphicFrameLocks noChangeAspect="1"/>
          </p:cNvGraphicFramePr>
          <p:nvPr>
            <p:custDataLst>
              <p:tags r:id="rId2"/>
            </p:custDataLst>
            <p:extLst>
              <p:ext uri="{D42A27DB-BD31-4B8C-83A1-F6EECF244321}">
                <p14:modId xmlns:p14="http://schemas.microsoft.com/office/powerpoint/2010/main" val="3031339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109"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1" name="Rectangle 40" hidden="1">
            <a:extLst>
              <a:ext uri="{FF2B5EF4-FFF2-40B4-BE49-F238E27FC236}">
                <a16:creationId xmlns:a16="http://schemas.microsoft.com/office/drawing/2014/main" id="{2B750392-03CC-45FD-A2CF-0EB11E70C3C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30" name="Rectangle 29">
            <a:extLst>
              <a:ext uri="{FF2B5EF4-FFF2-40B4-BE49-F238E27FC236}">
                <a16:creationId xmlns:a16="http://schemas.microsoft.com/office/drawing/2014/main" id="{C6B2AAF5-C0B3-4B9E-8CE0-5EFFD2EFB101}"/>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31" name="Rectangle 30">
            <a:extLst>
              <a:ext uri="{FF2B5EF4-FFF2-40B4-BE49-F238E27FC236}">
                <a16:creationId xmlns:a16="http://schemas.microsoft.com/office/drawing/2014/main" id="{E4B19250-7605-4011-A41C-6D6E67C8DFAB}"/>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Rectangle 34">
            <a:extLst>
              <a:ext uri="{FF2B5EF4-FFF2-40B4-BE49-F238E27FC236}">
                <a16:creationId xmlns:a16="http://schemas.microsoft.com/office/drawing/2014/main" id="{319D16A7-1B39-42CD-96A1-BF46996A5C59}"/>
              </a:ext>
            </a:extLst>
          </p:cNvPr>
          <p:cNvSpPr/>
          <p:nvPr/>
        </p:nvSpPr>
        <p:spPr>
          <a:xfrm>
            <a:off x="-1" y="1983718"/>
            <a:ext cx="3386085" cy="1461939"/>
          </a:xfrm>
          <a:prstGeom prst="rect">
            <a:avLst/>
          </a:prstGeom>
        </p:spPr>
        <p:txBody>
          <a:bodyPr wrap="square">
            <a:spAutoFit/>
          </a:bodyPr>
          <a:lstStyle/>
          <a:p>
            <a:pPr>
              <a:spcBef>
                <a:spcPts val="600"/>
              </a:spcBef>
              <a:spcAft>
                <a:spcPts val="600"/>
              </a:spcAft>
            </a:pPr>
            <a:r>
              <a:rPr lang="en-GB" b="1" dirty="0"/>
              <a:t>Add new user:</a:t>
            </a:r>
          </a:p>
          <a:p>
            <a:pPr lvl="1" indent="-285750">
              <a:buFont typeface="Arial" panose="020B0604020202020204" pitchFamily="34" charset="0"/>
              <a:buChar char="•"/>
            </a:pPr>
            <a:r>
              <a:rPr lang="en-GB" sz="1600" dirty="0"/>
              <a:t>Choosing Supervisor in the role fields reveals additional  mandatory fields</a:t>
            </a:r>
            <a:r>
              <a:rPr lang="en-GB" sz="2000" b="1" dirty="0"/>
              <a:t> </a:t>
            </a:r>
          </a:p>
          <a:p>
            <a:endParaRPr lang="nb-NO" sz="1400" dirty="0"/>
          </a:p>
        </p:txBody>
      </p:sp>
      <p:sp>
        <p:nvSpPr>
          <p:cNvPr id="36" name="Rectangle 35">
            <a:extLst>
              <a:ext uri="{FF2B5EF4-FFF2-40B4-BE49-F238E27FC236}">
                <a16:creationId xmlns:a16="http://schemas.microsoft.com/office/drawing/2014/main" id="{851AFD26-543C-4AA3-98A6-8175479D8A42}"/>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CD34F835-3B03-4C31-9D8A-274CDCF3874C}"/>
              </a:ext>
            </a:extLst>
          </p:cNvPr>
          <p:cNvSpPr>
            <a:spLocks noGrp="1"/>
          </p:cNvSpPr>
          <p:nvPr>
            <p:ph type="sldNum" sz="quarter" idx="12"/>
          </p:nvPr>
        </p:nvSpPr>
        <p:spPr/>
        <p:txBody>
          <a:bodyPr/>
          <a:lstStyle/>
          <a:p>
            <a:fld id="{4564040C-0060-4F7C-A574-261334DA3326}" type="slidenum">
              <a:rPr lang="nb-NO" smtClean="0"/>
              <a:t>23</a:t>
            </a:fld>
            <a:endParaRPr lang="nb-NO"/>
          </a:p>
        </p:txBody>
      </p:sp>
      <p:sp>
        <p:nvSpPr>
          <p:cNvPr id="51" name="TextBox 50">
            <a:extLst>
              <a:ext uri="{FF2B5EF4-FFF2-40B4-BE49-F238E27FC236}">
                <a16:creationId xmlns:a16="http://schemas.microsoft.com/office/drawing/2014/main" id="{CB5493C6-5D3F-4BEE-B67B-9F91EF2F0758}"/>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National Society</a:t>
            </a:r>
          </a:p>
          <a:p>
            <a:pPr algn="ctr"/>
            <a:r>
              <a:rPr lang="nb-NO" sz="2400" b="1" dirty="0">
                <a:solidFill>
                  <a:schemeClr val="bg1"/>
                </a:solidFill>
              </a:rPr>
              <a:t>User list</a:t>
            </a:r>
          </a:p>
        </p:txBody>
      </p:sp>
      <p:grpSp>
        <p:nvGrpSpPr>
          <p:cNvPr id="18" name="Group 17">
            <a:extLst>
              <a:ext uri="{FF2B5EF4-FFF2-40B4-BE49-F238E27FC236}">
                <a16:creationId xmlns:a16="http://schemas.microsoft.com/office/drawing/2014/main" id="{E612315A-AE19-41B5-921B-F09FFD5FFAC0}"/>
              </a:ext>
            </a:extLst>
          </p:cNvPr>
          <p:cNvGrpSpPr/>
          <p:nvPr/>
        </p:nvGrpSpPr>
        <p:grpSpPr>
          <a:xfrm>
            <a:off x="184559" y="6304072"/>
            <a:ext cx="416641" cy="416641"/>
            <a:chOff x="4370185" y="5205952"/>
            <a:chExt cx="1188720" cy="1188720"/>
          </a:xfrm>
          <a:noFill/>
        </p:grpSpPr>
        <p:sp>
          <p:nvSpPr>
            <p:cNvPr id="19" name="Oval 18">
              <a:extLst>
                <a:ext uri="{FF2B5EF4-FFF2-40B4-BE49-F238E27FC236}">
                  <a16:creationId xmlns:a16="http://schemas.microsoft.com/office/drawing/2014/main" id="{61271D45-40D4-48A2-9784-631E944F7DE9}"/>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19" descr="A picture containing drawing&#10;&#10;Description automatically generated">
              <a:extLst>
                <a:ext uri="{FF2B5EF4-FFF2-40B4-BE49-F238E27FC236}">
                  <a16:creationId xmlns:a16="http://schemas.microsoft.com/office/drawing/2014/main" id="{A46057CC-95C8-4392-85A3-EB14F6F721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1" name="Rectangle 20">
            <a:extLst>
              <a:ext uri="{FF2B5EF4-FFF2-40B4-BE49-F238E27FC236}">
                <a16:creationId xmlns:a16="http://schemas.microsoft.com/office/drawing/2014/main" id="{CEE439D5-A190-421E-AAFD-A599678937A8}"/>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2" name="Straight Connector 21">
            <a:extLst>
              <a:ext uri="{FF2B5EF4-FFF2-40B4-BE49-F238E27FC236}">
                <a16:creationId xmlns:a16="http://schemas.microsoft.com/office/drawing/2014/main" id="{19FEDCC8-6FDC-4A1B-B18B-79254EEE94EE}"/>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Graphic 22" descr="Classroom">
            <a:extLst>
              <a:ext uri="{FF2B5EF4-FFF2-40B4-BE49-F238E27FC236}">
                <a16:creationId xmlns:a16="http://schemas.microsoft.com/office/drawing/2014/main" id="{1FE3E5EB-7D7A-4299-9CC9-CFA810BBF7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24" name="TextBox 23">
            <a:extLst>
              <a:ext uri="{FF2B5EF4-FFF2-40B4-BE49-F238E27FC236}">
                <a16:creationId xmlns:a16="http://schemas.microsoft.com/office/drawing/2014/main" id="{FC2394DC-5818-4E87-A4CC-82405336255E}"/>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5" name="Oval 24">
            <a:extLst>
              <a:ext uri="{FF2B5EF4-FFF2-40B4-BE49-F238E27FC236}">
                <a16:creationId xmlns:a16="http://schemas.microsoft.com/office/drawing/2014/main" id="{BB9DDE23-1253-4E5B-AB34-8FF159EC901D}"/>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058DC36-334F-4E91-BA8A-BE6081A223E1}"/>
              </a:ext>
            </a:extLst>
          </p:cNvPr>
          <p:cNvPicPr>
            <a:picLocks noChangeAspect="1"/>
          </p:cNvPicPr>
          <p:nvPr/>
        </p:nvPicPr>
        <p:blipFill>
          <a:blip r:embed="rId11"/>
          <a:stretch>
            <a:fillRect/>
          </a:stretch>
        </p:blipFill>
        <p:spPr>
          <a:xfrm>
            <a:off x="3938007" y="431565"/>
            <a:ext cx="3507650" cy="4812466"/>
          </a:xfrm>
          <a:prstGeom prst="rect">
            <a:avLst/>
          </a:prstGeom>
          <a:ln w="19050">
            <a:solidFill>
              <a:schemeClr val="bg1">
                <a:lumMod val="75000"/>
              </a:schemeClr>
            </a:solidFill>
          </a:ln>
          <a:effectLst>
            <a:outerShdw blurRad="508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48FA03EE-3B85-4B59-B5F3-D3FC154ACB76}"/>
              </a:ext>
            </a:extLst>
          </p:cNvPr>
          <p:cNvSpPr/>
          <p:nvPr/>
        </p:nvSpPr>
        <p:spPr>
          <a:xfrm>
            <a:off x="4117006" y="1947672"/>
            <a:ext cx="3141043" cy="35860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227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FC39A981-9D47-45BD-933B-15631E813819}"/>
              </a:ext>
            </a:extLst>
          </p:cNvPr>
          <p:cNvGraphicFramePr>
            <a:graphicFrameLocks noChangeAspect="1"/>
          </p:cNvGraphicFramePr>
          <p:nvPr>
            <p:custDataLst>
              <p:tags r:id="rId2"/>
            </p:custDataLst>
            <p:extLst>
              <p:ext uri="{D42A27DB-BD31-4B8C-83A1-F6EECF244321}">
                <p14:modId xmlns:p14="http://schemas.microsoft.com/office/powerpoint/2010/main" val="2717789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133"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A918A42C-ACCB-406A-B8D1-35F6CF24C1F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7" name="Rectangle 6">
            <a:extLst>
              <a:ext uri="{FF2B5EF4-FFF2-40B4-BE49-F238E27FC236}">
                <a16:creationId xmlns:a16="http://schemas.microsoft.com/office/drawing/2014/main" id="{802B762C-E655-4750-9254-D51BF3C74894}"/>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DA808FC4-1FD4-4A44-BCDE-8F8BFF1588CF}"/>
              </a:ext>
            </a:extLst>
          </p:cNvPr>
          <p:cNvSpPr/>
          <p:nvPr/>
        </p:nvSpPr>
        <p:spPr>
          <a:xfrm>
            <a:off x="-12124" y="1993399"/>
            <a:ext cx="3116451" cy="2846933"/>
          </a:xfrm>
          <a:prstGeom prst="rect">
            <a:avLst/>
          </a:prstGeom>
        </p:spPr>
        <p:txBody>
          <a:bodyPr wrap="square">
            <a:spAutoFit/>
          </a:bodyPr>
          <a:lstStyle/>
          <a:p>
            <a:pPr>
              <a:spcBef>
                <a:spcPts val="600"/>
              </a:spcBef>
              <a:spcAft>
                <a:spcPts val="600"/>
              </a:spcAft>
            </a:pPr>
            <a:r>
              <a:rPr lang="en-GB" b="1" dirty="0"/>
              <a:t>Edit user:</a:t>
            </a:r>
          </a:p>
          <a:p>
            <a:pPr lvl="1" indent="-285750">
              <a:buFont typeface="Arial" panose="020B0604020202020204" pitchFamily="34" charset="0"/>
              <a:buChar char="•"/>
            </a:pPr>
            <a:r>
              <a:rPr lang="en-GB" sz="1600" dirty="0">
                <a:solidFill>
                  <a:srgbClr val="0C0C0C"/>
                </a:solidFill>
              </a:rPr>
              <a:t>Existing users can be edited</a:t>
            </a:r>
          </a:p>
          <a:p>
            <a:pPr lvl="1" indent="-285750">
              <a:buFont typeface="Arial" panose="020B0604020202020204" pitchFamily="34" charset="0"/>
              <a:buChar char="•"/>
            </a:pPr>
            <a:r>
              <a:rPr lang="en-GB" sz="1600" dirty="0">
                <a:solidFill>
                  <a:srgbClr val="0C0C0C"/>
                </a:solidFill>
              </a:rPr>
              <a:t>To change the email address, they need to be deleted and re-added</a:t>
            </a:r>
          </a:p>
          <a:p>
            <a:pPr lvl="1" indent="-285750">
              <a:buFont typeface="Arial" panose="020B0604020202020204" pitchFamily="34" charset="0"/>
              <a:buChar char="•"/>
            </a:pPr>
            <a:r>
              <a:rPr lang="en-GB" sz="1600" dirty="0">
                <a:solidFill>
                  <a:srgbClr val="0C0C0C"/>
                </a:solidFill>
              </a:rPr>
              <a:t>Supervisors have these additional fields</a:t>
            </a:r>
          </a:p>
          <a:p>
            <a:pPr>
              <a:spcBef>
                <a:spcPts val="600"/>
              </a:spcBef>
              <a:spcAft>
                <a:spcPts val="600"/>
              </a:spcAft>
            </a:pPr>
            <a:r>
              <a:rPr lang="en-GB" sz="2000" b="1" dirty="0"/>
              <a:t> </a:t>
            </a:r>
          </a:p>
          <a:p>
            <a:endParaRPr lang="nb-NO" sz="1400" dirty="0"/>
          </a:p>
        </p:txBody>
      </p:sp>
      <p:sp>
        <p:nvSpPr>
          <p:cNvPr id="6" name="Rectangle 5">
            <a:extLst>
              <a:ext uri="{FF2B5EF4-FFF2-40B4-BE49-F238E27FC236}">
                <a16:creationId xmlns:a16="http://schemas.microsoft.com/office/drawing/2014/main" id="{3C13D97F-8912-4013-A769-B3342F407CA2}"/>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2" name="Rectangle 11">
            <a:extLst>
              <a:ext uri="{FF2B5EF4-FFF2-40B4-BE49-F238E27FC236}">
                <a16:creationId xmlns:a16="http://schemas.microsoft.com/office/drawing/2014/main" id="{AD429031-D2B8-4302-AD80-BB7ECD1710C4}"/>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Slide Number Placeholder 2">
            <a:extLst>
              <a:ext uri="{FF2B5EF4-FFF2-40B4-BE49-F238E27FC236}">
                <a16:creationId xmlns:a16="http://schemas.microsoft.com/office/drawing/2014/main" id="{1D186BE0-DE90-4E97-8B6E-7E33A79CA490}"/>
              </a:ext>
            </a:extLst>
          </p:cNvPr>
          <p:cNvSpPr>
            <a:spLocks noGrp="1"/>
          </p:cNvSpPr>
          <p:nvPr>
            <p:ph type="sldNum" sz="quarter" idx="12"/>
          </p:nvPr>
        </p:nvSpPr>
        <p:spPr/>
        <p:txBody>
          <a:bodyPr/>
          <a:lstStyle/>
          <a:p>
            <a:fld id="{4564040C-0060-4F7C-A574-261334DA3326}" type="slidenum">
              <a:rPr lang="nb-NO" smtClean="0"/>
              <a:t>24</a:t>
            </a:fld>
            <a:endParaRPr lang="nb-NO"/>
          </a:p>
        </p:txBody>
      </p:sp>
      <p:sp>
        <p:nvSpPr>
          <p:cNvPr id="30" name="TextBox 29">
            <a:extLst>
              <a:ext uri="{FF2B5EF4-FFF2-40B4-BE49-F238E27FC236}">
                <a16:creationId xmlns:a16="http://schemas.microsoft.com/office/drawing/2014/main" id="{E0D696C9-2CEC-4647-8D0F-26BA15DB2236}"/>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National Society</a:t>
            </a:r>
          </a:p>
          <a:p>
            <a:pPr algn="ctr"/>
            <a:r>
              <a:rPr lang="nb-NO" sz="2400" b="1" dirty="0">
                <a:solidFill>
                  <a:schemeClr val="bg1"/>
                </a:solidFill>
              </a:rPr>
              <a:t>User list</a:t>
            </a:r>
          </a:p>
        </p:txBody>
      </p:sp>
      <p:grpSp>
        <p:nvGrpSpPr>
          <p:cNvPr id="19" name="Group 18">
            <a:extLst>
              <a:ext uri="{FF2B5EF4-FFF2-40B4-BE49-F238E27FC236}">
                <a16:creationId xmlns:a16="http://schemas.microsoft.com/office/drawing/2014/main" id="{2849C6AF-C5FF-403D-88ED-2696DDBA19AE}"/>
              </a:ext>
            </a:extLst>
          </p:cNvPr>
          <p:cNvGrpSpPr/>
          <p:nvPr/>
        </p:nvGrpSpPr>
        <p:grpSpPr>
          <a:xfrm>
            <a:off x="184559" y="6304072"/>
            <a:ext cx="416641" cy="416641"/>
            <a:chOff x="4370185" y="5205952"/>
            <a:chExt cx="1188720" cy="1188720"/>
          </a:xfrm>
          <a:noFill/>
        </p:grpSpPr>
        <p:sp>
          <p:nvSpPr>
            <p:cNvPr id="20" name="Oval 19">
              <a:extLst>
                <a:ext uri="{FF2B5EF4-FFF2-40B4-BE49-F238E27FC236}">
                  <a16:creationId xmlns:a16="http://schemas.microsoft.com/office/drawing/2014/main" id="{824D6E1A-81A0-4332-BE03-C102BACC4E19}"/>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Picture 20" descr="A picture containing drawing&#10;&#10;Description automatically generated">
              <a:extLst>
                <a:ext uri="{FF2B5EF4-FFF2-40B4-BE49-F238E27FC236}">
                  <a16:creationId xmlns:a16="http://schemas.microsoft.com/office/drawing/2014/main" id="{77C3568E-2CF8-4C31-9DA8-ADC05C4C11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2" name="Rectangle 21">
            <a:extLst>
              <a:ext uri="{FF2B5EF4-FFF2-40B4-BE49-F238E27FC236}">
                <a16:creationId xmlns:a16="http://schemas.microsoft.com/office/drawing/2014/main" id="{F5F7E2DD-7F76-454E-BA87-F4161BB36F72}"/>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3" name="Straight Connector 22">
            <a:extLst>
              <a:ext uri="{FF2B5EF4-FFF2-40B4-BE49-F238E27FC236}">
                <a16:creationId xmlns:a16="http://schemas.microsoft.com/office/drawing/2014/main" id="{A57DB279-4DC0-41F4-8AD3-D718A0C10C3A}"/>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4" name="Graphic 23" descr="Classroom">
            <a:extLst>
              <a:ext uri="{FF2B5EF4-FFF2-40B4-BE49-F238E27FC236}">
                <a16:creationId xmlns:a16="http://schemas.microsoft.com/office/drawing/2014/main" id="{D818D22A-FDFD-43C4-B48C-95E110A82B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25" name="TextBox 24">
            <a:extLst>
              <a:ext uri="{FF2B5EF4-FFF2-40B4-BE49-F238E27FC236}">
                <a16:creationId xmlns:a16="http://schemas.microsoft.com/office/drawing/2014/main" id="{343080A3-1E63-4261-9CD5-08023FE50398}"/>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7" name="Oval 26">
            <a:extLst>
              <a:ext uri="{FF2B5EF4-FFF2-40B4-BE49-F238E27FC236}">
                <a16:creationId xmlns:a16="http://schemas.microsoft.com/office/drawing/2014/main" id="{48CDBED8-CB5F-4C40-A0BA-8F3C35A7A15C}"/>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98A3A608-EDF5-4B5B-A630-DC6C87A14DAC}"/>
              </a:ext>
            </a:extLst>
          </p:cNvPr>
          <p:cNvPicPr>
            <a:picLocks noChangeAspect="1"/>
          </p:cNvPicPr>
          <p:nvPr/>
        </p:nvPicPr>
        <p:blipFill>
          <a:blip r:embed="rId11"/>
          <a:stretch>
            <a:fillRect/>
          </a:stretch>
        </p:blipFill>
        <p:spPr>
          <a:xfrm>
            <a:off x="3938007" y="431565"/>
            <a:ext cx="3559249" cy="5533086"/>
          </a:xfrm>
          <a:prstGeom prst="rect">
            <a:avLst/>
          </a:prstGeom>
          <a:ln w="1905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6DC19139-A05B-4515-AD95-93F25D27EC37}"/>
              </a:ext>
            </a:extLst>
          </p:cNvPr>
          <p:cNvSpPr/>
          <p:nvPr/>
        </p:nvSpPr>
        <p:spPr>
          <a:xfrm>
            <a:off x="3745652" y="3771900"/>
            <a:ext cx="39302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A9EE2BAB-5E35-4C56-8CEE-FB2068DA6504}"/>
              </a:ext>
            </a:extLst>
          </p:cNvPr>
          <p:cNvSpPr/>
          <p:nvPr/>
        </p:nvSpPr>
        <p:spPr>
          <a:xfrm>
            <a:off x="4066206" y="3833545"/>
            <a:ext cx="3293444" cy="213110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291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D0FE6FAF-B997-444F-AFF7-6C74F7ACD9E7}"/>
              </a:ext>
            </a:extLst>
          </p:cNvPr>
          <p:cNvGraphicFramePr>
            <a:graphicFrameLocks noChangeAspect="1"/>
          </p:cNvGraphicFramePr>
          <p:nvPr>
            <p:custDataLst>
              <p:tags r:id="rId2"/>
            </p:custDataLst>
            <p:extLst>
              <p:ext uri="{D42A27DB-BD31-4B8C-83A1-F6EECF244321}">
                <p14:modId xmlns:p14="http://schemas.microsoft.com/office/powerpoint/2010/main" val="3600323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60"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18F4A55-8A46-4AC2-AAD9-22CD40BAE9C2}"/>
              </a:ext>
            </a:extLst>
          </p:cNvPr>
          <p:cNvSpPr>
            <a:spLocks noGrp="1"/>
          </p:cNvSpPr>
          <p:nvPr>
            <p:ph type="sldNum" sz="quarter" idx="12"/>
          </p:nvPr>
        </p:nvSpPr>
        <p:spPr/>
        <p:txBody>
          <a:bodyPr/>
          <a:lstStyle/>
          <a:p>
            <a:fld id="{4564040C-0060-4F7C-A574-261334DA3326}" type="slidenum">
              <a:rPr lang="nb-NO" smtClean="0"/>
              <a:t>25</a:t>
            </a:fld>
            <a:endParaRPr lang="nb-NO"/>
          </a:p>
        </p:txBody>
      </p:sp>
      <p:sp>
        <p:nvSpPr>
          <p:cNvPr id="5" name="Rectangle 4">
            <a:extLst>
              <a:ext uri="{FF2B5EF4-FFF2-40B4-BE49-F238E27FC236}">
                <a16:creationId xmlns:a16="http://schemas.microsoft.com/office/drawing/2014/main" id="{DE6C1BC3-FA28-4A84-AE1C-57ACB2EC743D}"/>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0" name="Rectangle 9">
            <a:extLst>
              <a:ext uri="{FF2B5EF4-FFF2-40B4-BE49-F238E27FC236}">
                <a16:creationId xmlns:a16="http://schemas.microsoft.com/office/drawing/2014/main" id="{6368EEF1-11F2-4779-B061-E288F2DF6C97}"/>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BE00ABFD-5286-4001-BA43-98FE5F791455}"/>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ctangle 16">
            <a:extLst>
              <a:ext uri="{FF2B5EF4-FFF2-40B4-BE49-F238E27FC236}">
                <a16:creationId xmlns:a16="http://schemas.microsoft.com/office/drawing/2014/main" id="{BA65AD4D-B006-4404-84AD-1158FBF03EED}"/>
              </a:ext>
            </a:extLst>
          </p:cNvPr>
          <p:cNvSpPr/>
          <p:nvPr/>
        </p:nvSpPr>
        <p:spPr>
          <a:xfrm>
            <a:off x="-12124" y="1986474"/>
            <a:ext cx="3369336" cy="861774"/>
          </a:xfrm>
          <a:prstGeom prst="rect">
            <a:avLst/>
          </a:prstGeom>
        </p:spPr>
        <p:txBody>
          <a:bodyPr wrap="square">
            <a:spAutoFit/>
          </a:bodyPr>
          <a:lstStyle/>
          <a:p>
            <a:r>
              <a:rPr lang="nb-NO" b="1" dirty="0" err="1"/>
              <a:t>Instructions</a:t>
            </a:r>
            <a:endParaRPr lang="nb-NO" b="1" dirty="0"/>
          </a:p>
          <a:p>
            <a:pPr marL="514350" lvl="1" indent="-342900">
              <a:buFont typeface="+mj-lt"/>
              <a:buAutoNum type="arabicPeriod"/>
            </a:pPr>
            <a:r>
              <a:rPr lang="nb-NO" sz="1600" dirty="0"/>
              <a:t>Log </a:t>
            </a:r>
            <a:r>
              <a:rPr lang="nb-NO" sz="1600" dirty="0" err="1"/>
              <a:t>into</a:t>
            </a:r>
            <a:r>
              <a:rPr lang="nb-NO" sz="1600" dirty="0"/>
              <a:t> Nyss</a:t>
            </a:r>
          </a:p>
          <a:p>
            <a:pPr marL="514350" lvl="1" indent="-342900">
              <a:buFont typeface="+mj-lt"/>
              <a:buAutoNum type="arabicPeriod"/>
            </a:pPr>
            <a:r>
              <a:rPr lang="nb-NO" sz="1600" dirty="0" err="1"/>
              <a:t>Answer</a:t>
            </a:r>
            <a:r>
              <a:rPr lang="nb-NO" sz="1600" dirty="0"/>
              <a:t> </a:t>
            </a:r>
            <a:r>
              <a:rPr lang="nb-NO" sz="1600" dirty="0" err="1"/>
              <a:t>the</a:t>
            </a:r>
            <a:r>
              <a:rPr lang="nb-NO" sz="1600" dirty="0"/>
              <a:t> questions</a:t>
            </a:r>
          </a:p>
        </p:txBody>
      </p:sp>
      <p:sp>
        <p:nvSpPr>
          <p:cNvPr id="18" name="Rectangle 17">
            <a:extLst>
              <a:ext uri="{FF2B5EF4-FFF2-40B4-BE49-F238E27FC236}">
                <a16:creationId xmlns:a16="http://schemas.microsoft.com/office/drawing/2014/main" id="{48434DDC-E557-4B38-AE4E-0ACE06E0C0D5}"/>
              </a:ext>
            </a:extLst>
          </p:cNvPr>
          <p:cNvSpPr/>
          <p:nvPr/>
        </p:nvSpPr>
        <p:spPr>
          <a:xfrm>
            <a:off x="4027329" y="1986474"/>
            <a:ext cx="7656080" cy="1938992"/>
          </a:xfrm>
          <a:prstGeom prst="rect">
            <a:avLst/>
          </a:prstGeom>
        </p:spPr>
        <p:txBody>
          <a:bodyPr wrap="square">
            <a:spAutoFit/>
          </a:bodyPr>
          <a:lstStyle/>
          <a:p>
            <a:pPr marL="514350" indent="-514350">
              <a:spcBef>
                <a:spcPts val="600"/>
              </a:spcBef>
              <a:spcAft>
                <a:spcPts val="600"/>
              </a:spcAft>
              <a:buClr>
                <a:srgbClr val="980C16"/>
              </a:buClr>
              <a:buSzPct val="125000"/>
              <a:buFont typeface="+mj-lt"/>
              <a:buAutoNum type="alphaUcPeriod"/>
            </a:pPr>
            <a:r>
              <a:rPr lang="en-GB" dirty="0"/>
              <a:t>Add users with the different access levels to the National Society.</a:t>
            </a:r>
          </a:p>
          <a:p>
            <a:pPr marL="514350" indent="-514350">
              <a:spcBef>
                <a:spcPts val="600"/>
              </a:spcBef>
              <a:spcAft>
                <a:spcPts val="600"/>
              </a:spcAft>
              <a:buClr>
                <a:srgbClr val="980C16"/>
              </a:buClr>
              <a:buSzPct val="125000"/>
              <a:buFont typeface="+mj-lt"/>
              <a:buAutoNum type="alphaUcPeriod"/>
            </a:pPr>
            <a:r>
              <a:rPr lang="en-GB" dirty="0"/>
              <a:t>Log in with the different users and make yourself familiar with the different functionality they can see.</a:t>
            </a:r>
          </a:p>
          <a:p>
            <a:pPr marL="514350" indent="-514350">
              <a:spcBef>
                <a:spcPts val="600"/>
              </a:spcBef>
              <a:spcAft>
                <a:spcPts val="600"/>
              </a:spcAft>
              <a:buClr>
                <a:srgbClr val="980C16"/>
              </a:buClr>
              <a:buSzPct val="125000"/>
              <a:buFont typeface="+mj-lt"/>
              <a:buAutoNum type="alphaUcPeriod"/>
            </a:pPr>
            <a:r>
              <a:rPr lang="en-GB" dirty="0"/>
              <a:t>Edit one of the users you made in the previous task. </a:t>
            </a:r>
          </a:p>
          <a:p>
            <a:pPr marL="514350" indent="-514350">
              <a:spcBef>
                <a:spcPts val="600"/>
              </a:spcBef>
              <a:spcAft>
                <a:spcPts val="600"/>
              </a:spcAft>
              <a:buClr>
                <a:srgbClr val="980C16"/>
              </a:buClr>
              <a:buSzPct val="125000"/>
              <a:buFont typeface="+mj-lt"/>
              <a:buAutoNum type="alphaUcPeriod"/>
            </a:pPr>
            <a:r>
              <a:rPr lang="en-GB" dirty="0"/>
              <a:t>Delete one of the users you made in the previous task. </a:t>
            </a:r>
          </a:p>
        </p:txBody>
      </p:sp>
      <p:sp>
        <p:nvSpPr>
          <p:cNvPr id="28" name="TextBox 27">
            <a:extLst>
              <a:ext uri="{FF2B5EF4-FFF2-40B4-BE49-F238E27FC236}">
                <a16:creationId xmlns:a16="http://schemas.microsoft.com/office/drawing/2014/main" id="{3CB420D5-F7C4-47EB-9219-BA9BFC623EE6}"/>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National Society</a:t>
            </a:r>
          </a:p>
          <a:p>
            <a:pPr algn="ctr"/>
            <a:r>
              <a:rPr lang="nb-NO" sz="2400" b="1" dirty="0">
                <a:solidFill>
                  <a:schemeClr val="bg1"/>
                </a:solidFill>
              </a:rPr>
              <a:t>User list</a:t>
            </a:r>
          </a:p>
        </p:txBody>
      </p:sp>
      <p:grpSp>
        <p:nvGrpSpPr>
          <p:cNvPr id="16" name="Group 15">
            <a:extLst>
              <a:ext uri="{FF2B5EF4-FFF2-40B4-BE49-F238E27FC236}">
                <a16:creationId xmlns:a16="http://schemas.microsoft.com/office/drawing/2014/main" id="{D7E91661-3DB5-4866-BEE5-0B72B320498A}"/>
              </a:ext>
            </a:extLst>
          </p:cNvPr>
          <p:cNvGrpSpPr/>
          <p:nvPr/>
        </p:nvGrpSpPr>
        <p:grpSpPr>
          <a:xfrm>
            <a:off x="184559" y="6304072"/>
            <a:ext cx="416641" cy="416641"/>
            <a:chOff x="4370185" y="5205952"/>
            <a:chExt cx="1188720" cy="1188720"/>
          </a:xfrm>
          <a:noFill/>
        </p:grpSpPr>
        <p:sp>
          <p:nvSpPr>
            <p:cNvPr id="19" name="Oval 18">
              <a:extLst>
                <a:ext uri="{FF2B5EF4-FFF2-40B4-BE49-F238E27FC236}">
                  <a16:creationId xmlns:a16="http://schemas.microsoft.com/office/drawing/2014/main" id="{E9878EA7-13E8-4CAB-B42C-FF1419601DF3}"/>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19" descr="A picture containing drawing&#10;&#10;Description automatically generated">
              <a:extLst>
                <a:ext uri="{FF2B5EF4-FFF2-40B4-BE49-F238E27FC236}">
                  <a16:creationId xmlns:a16="http://schemas.microsoft.com/office/drawing/2014/main" id="{0CA35C35-014E-4929-95E7-56A260B71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2" name="Rectangle 21">
            <a:extLst>
              <a:ext uri="{FF2B5EF4-FFF2-40B4-BE49-F238E27FC236}">
                <a16:creationId xmlns:a16="http://schemas.microsoft.com/office/drawing/2014/main" id="{7ECFA2B6-4249-429F-B91E-07E86EE74B64}"/>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3" name="Straight Connector 22">
            <a:extLst>
              <a:ext uri="{FF2B5EF4-FFF2-40B4-BE49-F238E27FC236}">
                <a16:creationId xmlns:a16="http://schemas.microsoft.com/office/drawing/2014/main" id="{182A0B68-8A54-4B17-B866-64C5F48515C7}"/>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CEE72812-F9E6-4DCD-8358-8AED9ABC29A6}"/>
              </a:ext>
            </a:extLst>
          </p:cNvPr>
          <p:cNvGrpSpPr/>
          <p:nvPr/>
        </p:nvGrpSpPr>
        <p:grpSpPr>
          <a:xfrm>
            <a:off x="1275503" y="1010743"/>
            <a:ext cx="822960" cy="693882"/>
            <a:chOff x="1275503" y="1010743"/>
            <a:chExt cx="822960" cy="693882"/>
          </a:xfrm>
        </p:grpSpPr>
        <p:pic>
          <p:nvPicPr>
            <p:cNvPr id="25" name="Graphic 24" descr="Pencil">
              <a:extLst>
                <a:ext uri="{FF2B5EF4-FFF2-40B4-BE49-F238E27FC236}">
                  <a16:creationId xmlns:a16="http://schemas.microsoft.com/office/drawing/2014/main" id="{6510EA1E-2D6F-4538-961F-19B2C54A53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26" name="TextBox 25">
              <a:extLst>
                <a:ext uri="{FF2B5EF4-FFF2-40B4-BE49-F238E27FC236}">
                  <a16:creationId xmlns:a16="http://schemas.microsoft.com/office/drawing/2014/main" id="{FF1F93E0-A3D0-4408-9796-209B3DFD102C}"/>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T</a:t>
              </a:r>
              <a:r>
                <a:rPr lang="nb-NO" sz="1100" i="1" spc="300" dirty="0">
                  <a:solidFill>
                    <a:schemeClr val="bg1"/>
                  </a:solidFill>
                </a:rPr>
                <a:t>ASKS</a:t>
              </a:r>
            </a:p>
          </p:txBody>
        </p:sp>
        <p:sp>
          <p:nvSpPr>
            <p:cNvPr id="29" name="Oval 28">
              <a:extLst>
                <a:ext uri="{FF2B5EF4-FFF2-40B4-BE49-F238E27FC236}">
                  <a16:creationId xmlns:a16="http://schemas.microsoft.com/office/drawing/2014/main" id="{599F0D50-67D0-4EB9-B516-0901423A93BE}"/>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066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2467288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14"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26</a:t>
            </a:fld>
            <a:endParaRPr lang="en-US" dirty="0"/>
          </a:p>
        </p:txBody>
      </p:sp>
      <p:pic>
        <p:nvPicPr>
          <p:cNvPr id="45" name="Google Shape;354;p44" descr="image66.png">
            <a:extLst>
              <a:ext uri="{FF2B5EF4-FFF2-40B4-BE49-F238E27FC236}">
                <a16:creationId xmlns:a16="http://schemas.microsoft.com/office/drawing/2014/main" id="{6124CC64-BF2D-42B9-A293-BBBD59F84EAB}"/>
              </a:ext>
            </a:extLst>
          </p:cNvPr>
          <p:cNvPicPr preferRelativeResize="0"/>
          <p:nvPr/>
        </p:nvPicPr>
        <p:blipFill rotWithShape="1">
          <a:blip r:embed="rId7">
            <a:alphaModFix/>
          </a:blip>
          <a:srcRect/>
          <a:stretch/>
        </p:blipFill>
        <p:spPr>
          <a:xfrm>
            <a:off x="3858225" y="781892"/>
            <a:ext cx="7870095" cy="5294216"/>
          </a:xfrm>
          <a:prstGeom prst="rect">
            <a:avLst/>
          </a:prstGeom>
          <a:noFill/>
          <a:ln>
            <a:noFill/>
          </a:ln>
        </p:spPr>
      </p:pic>
      <p:sp>
        <p:nvSpPr>
          <p:cNvPr id="35" name="Rectangle 34">
            <a:extLst>
              <a:ext uri="{FF2B5EF4-FFF2-40B4-BE49-F238E27FC236}">
                <a16:creationId xmlns:a16="http://schemas.microsoft.com/office/drawing/2014/main" id="{6110FB05-7D23-4774-8E07-7D36A5A0F631}"/>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40F025B-3101-42D0-AB3E-BA128354C09F}"/>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F173DC64-0E68-4E18-974E-5F495BEFE7CD}"/>
              </a:ext>
            </a:extLst>
          </p:cNvPr>
          <p:cNvGrpSpPr/>
          <p:nvPr/>
        </p:nvGrpSpPr>
        <p:grpSpPr>
          <a:xfrm>
            <a:off x="107057" y="416857"/>
            <a:ext cx="3170866" cy="1867012"/>
            <a:chOff x="107057" y="416857"/>
            <a:chExt cx="3170866" cy="1867012"/>
          </a:xfrm>
        </p:grpSpPr>
        <p:grpSp>
          <p:nvGrpSpPr>
            <p:cNvPr id="43" name="Group 42">
              <a:extLst>
                <a:ext uri="{FF2B5EF4-FFF2-40B4-BE49-F238E27FC236}">
                  <a16:creationId xmlns:a16="http://schemas.microsoft.com/office/drawing/2014/main" id="{8E26C60B-1823-4BF3-88F0-B4D296FB9051}"/>
                </a:ext>
              </a:extLst>
            </p:cNvPr>
            <p:cNvGrpSpPr/>
            <p:nvPr/>
          </p:nvGrpSpPr>
          <p:grpSpPr>
            <a:xfrm>
              <a:off x="1150883" y="416857"/>
              <a:ext cx="1083214" cy="1083214"/>
              <a:chOff x="4370185" y="5205952"/>
              <a:chExt cx="1188720" cy="1188720"/>
            </a:xfrm>
          </p:grpSpPr>
          <p:sp>
            <p:nvSpPr>
              <p:cNvPr id="44" name="Oval 43">
                <a:extLst>
                  <a:ext uri="{FF2B5EF4-FFF2-40B4-BE49-F238E27FC236}">
                    <a16:creationId xmlns:a16="http://schemas.microsoft.com/office/drawing/2014/main" id="{9CF739D6-D38A-4C2A-B60D-B86477A5A4F1}"/>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descr="A picture containing drawing&#10;&#10;Description automatically generated">
                <a:extLst>
                  <a:ext uri="{FF2B5EF4-FFF2-40B4-BE49-F238E27FC236}">
                    <a16:creationId xmlns:a16="http://schemas.microsoft.com/office/drawing/2014/main" id="{82C38DFD-6D29-478B-9681-709CD744EE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47" name="TextBox 46">
              <a:extLst>
                <a:ext uri="{FF2B5EF4-FFF2-40B4-BE49-F238E27FC236}">
                  <a16:creationId xmlns:a16="http://schemas.microsoft.com/office/drawing/2014/main" id="{0E33D8E8-FB8C-4DA2-9CD4-97B7F9748205}"/>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48" name="Straight Connector 47">
              <a:extLst>
                <a:ext uri="{FF2B5EF4-FFF2-40B4-BE49-F238E27FC236}">
                  <a16:creationId xmlns:a16="http://schemas.microsoft.com/office/drawing/2014/main" id="{2D5D6AD1-D0E0-422F-A785-840C533A274C}"/>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DFB26E7C-A496-416F-BA65-A036B60ACCF6}"/>
              </a:ext>
            </a:extLst>
          </p:cNvPr>
          <p:cNvGrpSpPr/>
          <p:nvPr/>
        </p:nvGrpSpPr>
        <p:grpSpPr>
          <a:xfrm>
            <a:off x="724668" y="2345335"/>
            <a:ext cx="2609273" cy="4985980"/>
            <a:chOff x="891583" y="2238241"/>
            <a:chExt cx="2609273" cy="4985980"/>
          </a:xfrm>
        </p:grpSpPr>
        <p:cxnSp>
          <p:nvCxnSpPr>
            <p:cNvPr id="50" name="Straight Connector 49">
              <a:extLst>
                <a:ext uri="{FF2B5EF4-FFF2-40B4-BE49-F238E27FC236}">
                  <a16:creationId xmlns:a16="http://schemas.microsoft.com/office/drawing/2014/main" id="{0B0AADD5-EB6B-4527-84E6-BDC609EA93F0}"/>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B8FCB93-F4FA-4690-8AA2-7BED96FDF39B}"/>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2266581-3F5F-4F41-B65C-379E6213FE31}"/>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b="1"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cap="small" dirty="0">
                  <a:solidFill>
                    <a:schemeClr val="bg1"/>
                  </a:solidFill>
                </a:rPr>
                <a:t>User list</a:t>
              </a:r>
            </a:p>
            <a:p>
              <a:pPr marL="365760">
                <a:lnSpc>
                  <a:spcPct val="150000"/>
                </a:lnSpc>
              </a:pPr>
              <a:r>
                <a:rPr lang="en-US" sz="1400" b="1" cap="small" dirty="0">
                  <a:solidFill>
                    <a:schemeClr val="bg1"/>
                  </a:solidFill>
                </a:rPr>
                <a:t>Settings</a:t>
              </a:r>
            </a:p>
            <a:p>
              <a:pPr>
                <a:lnSpc>
                  <a:spcPct val="150000"/>
                </a:lnSpc>
              </a:pPr>
              <a:r>
                <a:rPr lang="en-US"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53" name="Oval 52">
              <a:extLst>
                <a:ext uri="{FF2B5EF4-FFF2-40B4-BE49-F238E27FC236}">
                  <a16:creationId xmlns:a16="http://schemas.microsoft.com/office/drawing/2014/main" id="{B1BEFD3A-61CB-429F-81CE-AAFB16E81D59}"/>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Oval 53">
              <a:extLst>
                <a:ext uri="{FF2B5EF4-FFF2-40B4-BE49-F238E27FC236}">
                  <a16:creationId xmlns:a16="http://schemas.microsoft.com/office/drawing/2014/main" id="{17CFB804-C10E-4A3E-BF21-DFD614010D44}"/>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7EFBC0FD-28A4-4150-8E4E-C5B7B464712A}"/>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Oval 55">
              <a:extLst>
                <a:ext uri="{FF2B5EF4-FFF2-40B4-BE49-F238E27FC236}">
                  <a16:creationId xmlns:a16="http://schemas.microsoft.com/office/drawing/2014/main" id="{B0163540-35EA-4228-87C3-64DF9EA6628E}"/>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Oval 56">
              <a:extLst>
                <a:ext uri="{FF2B5EF4-FFF2-40B4-BE49-F238E27FC236}">
                  <a16:creationId xmlns:a16="http://schemas.microsoft.com/office/drawing/2014/main" id="{4D5C6759-3D5A-4658-802B-C12AD52F2885}"/>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a:extLst>
                <a:ext uri="{FF2B5EF4-FFF2-40B4-BE49-F238E27FC236}">
                  <a16:creationId xmlns:a16="http://schemas.microsoft.com/office/drawing/2014/main" id="{5AC62DA4-0270-4AD4-9161-831065D6259D}"/>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9BDFFE04-3C86-4B52-BCD4-4A0F1D142EBF}"/>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Oval 59">
              <a:extLst>
                <a:ext uri="{FF2B5EF4-FFF2-40B4-BE49-F238E27FC236}">
                  <a16:creationId xmlns:a16="http://schemas.microsoft.com/office/drawing/2014/main" id="{252CCF42-ABA0-48E1-B488-3693D8C2D751}"/>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Oval 60">
              <a:extLst>
                <a:ext uri="{FF2B5EF4-FFF2-40B4-BE49-F238E27FC236}">
                  <a16:creationId xmlns:a16="http://schemas.microsoft.com/office/drawing/2014/main" id="{83FB67F9-46A2-4D17-B9A9-8B73352B9EAE}"/>
                </a:ext>
              </a:extLst>
            </p:cNvPr>
            <p:cNvSpPr/>
            <p:nvPr/>
          </p:nvSpPr>
          <p:spPr>
            <a:xfrm>
              <a:off x="1096552" y="3910056"/>
              <a:ext cx="129895" cy="12989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Oval 61">
              <a:extLst>
                <a:ext uri="{FF2B5EF4-FFF2-40B4-BE49-F238E27FC236}">
                  <a16:creationId xmlns:a16="http://schemas.microsoft.com/office/drawing/2014/main" id="{B2636B08-11EF-490E-8889-4E6938A8A53D}"/>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29" name="Picture 28">
            <a:extLst>
              <a:ext uri="{FF2B5EF4-FFF2-40B4-BE49-F238E27FC236}">
                <a16:creationId xmlns:a16="http://schemas.microsoft.com/office/drawing/2014/main" id="{920F7C7A-3155-4C18-A644-12F7BB7322F5}"/>
              </a:ext>
            </a:extLst>
          </p:cNvPr>
          <p:cNvPicPr>
            <a:picLocks noChangeAspect="1"/>
          </p:cNvPicPr>
          <p:nvPr/>
        </p:nvPicPr>
        <p:blipFill rotWithShape="1">
          <a:blip r:embed="rId9"/>
          <a:srcRect l="-2" t="3018" r="2" b="5686"/>
          <a:stretch/>
        </p:blipFill>
        <p:spPr>
          <a:xfrm>
            <a:off x="5145175" y="1536236"/>
            <a:ext cx="5295997" cy="365537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59507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9A46842C-AB3B-488A-94E8-EA4DABD3567F}"/>
              </a:ext>
            </a:extLst>
          </p:cNvPr>
          <p:cNvGraphicFramePr>
            <a:graphicFrameLocks noChangeAspect="1"/>
          </p:cNvGraphicFramePr>
          <p:nvPr>
            <p:custDataLst>
              <p:tags r:id="rId2"/>
            </p:custDataLst>
            <p:extLst>
              <p:ext uri="{D42A27DB-BD31-4B8C-83A1-F6EECF244321}">
                <p14:modId xmlns:p14="http://schemas.microsoft.com/office/powerpoint/2010/main" val="1785833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34"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13773D4-F277-45E8-A9E7-9A29880E677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3200" dirty="0">
              <a:latin typeface="Open Sans SemiBold"/>
              <a:ea typeface="+mj-ea"/>
              <a:cs typeface="+mj-cs"/>
              <a:sym typeface="Open Sans SemiBold"/>
            </a:endParaRPr>
          </a:p>
        </p:txBody>
      </p:sp>
      <p:sp>
        <p:nvSpPr>
          <p:cNvPr id="8" name="Rectangle 7">
            <a:extLst>
              <a:ext uri="{FF2B5EF4-FFF2-40B4-BE49-F238E27FC236}">
                <a16:creationId xmlns:a16="http://schemas.microsoft.com/office/drawing/2014/main" id="{724620F6-358B-4234-9D23-32359A071DCD}"/>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79B9BD0-89FC-4831-A90E-341CDB1A2872}"/>
              </a:ext>
            </a:extLst>
          </p:cNvPr>
          <p:cNvSpPr/>
          <p:nvPr/>
        </p:nvSpPr>
        <p:spPr>
          <a:xfrm>
            <a:off x="-12125" y="1986474"/>
            <a:ext cx="3398205" cy="2746906"/>
          </a:xfrm>
          <a:prstGeom prst="rect">
            <a:avLst/>
          </a:prstGeom>
        </p:spPr>
        <p:txBody>
          <a:bodyPr wrap="square">
            <a:spAutoFit/>
          </a:bodyPr>
          <a:lstStyle/>
          <a:p>
            <a:pPr>
              <a:spcBef>
                <a:spcPts val="300"/>
              </a:spcBef>
              <a:spcAft>
                <a:spcPts val="300"/>
              </a:spcAft>
            </a:pPr>
            <a:r>
              <a:rPr lang="nb-NO" sz="1600" dirty="0" err="1"/>
              <a:t>Only</a:t>
            </a:r>
            <a:r>
              <a:rPr lang="nb-NO" sz="1600" dirty="0"/>
              <a:t> </a:t>
            </a:r>
            <a:r>
              <a:rPr lang="nb-NO" sz="1600" dirty="0" err="1"/>
              <a:t>accessible</a:t>
            </a:r>
            <a:r>
              <a:rPr lang="nb-NO" sz="1600" dirty="0"/>
              <a:t> by managers and </a:t>
            </a:r>
            <a:r>
              <a:rPr lang="nb-NO" sz="1600" dirty="0" err="1"/>
              <a:t>technical</a:t>
            </a:r>
            <a:r>
              <a:rPr lang="nb-NO" sz="1600" dirty="0"/>
              <a:t> </a:t>
            </a:r>
            <a:r>
              <a:rPr lang="nb-NO" sz="1600" dirty="0" err="1"/>
              <a:t>advisors</a:t>
            </a:r>
            <a:r>
              <a:rPr lang="nb-NO" sz="1600" dirty="0"/>
              <a:t>.</a:t>
            </a:r>
          </a:p>
          <a:p>
            <a:pPr>
              <a:spcBef>
                <a:spcPts val="300"/>
              </a:spcBef>
              <a:spcAft>
                <a:spcPts val="300"/>
              </a:spcAft>
            </a:pPr>
            <a:endParaRPr lang="nb-NO" dirty="0"/>
          </a:p>
          <a:p>
            <a:pPr>
              <a:spcBef>
                <a:spcPts val="300"/>
              </a:spcBef>
              <a:spcAft>
                <a:spcPts val="300"/>
              </a:spcAft>
            </a:pPr>
            <a:r>
              <a:rPr lang="nb-NO" b="1" dirty="0" err="1"/>
              <a:t>Overview</a:t>
            </a:r>
            <a:r>
              <a:rPr lang="nb-NO" dirty="0"/>
              <a:t> </a:t>
            </a:r>
          </a:p>
          <a:p>
            <a:pPr lvl="1" indent="-285750">
              <a:buFont typeface="Arial" panose="020B0604020202020204" pitchFamily="34" charset="0"/>
              <a:buChar char="•"/>
            </a:pPr>
            <a:r>
              <a:rPr lang="en-GB" sz="1600" dirty="0">
                <a:solidFill>
                  <a:srgbClr val="0C0C0C"/>
                </a:solidFill>
              </a:rPr>
              <a:t>Content language is the default language for all users within the National Society</a:t>
            </a:r>
          </a:p>
          <a:p>
            <a:pPr>
              <a:spcBef>
                <a:spcPts val="600"/>
              </a:spcBef>
              <a:spcAft>
                <a:spcPts val="600"/>
              </a:spcAft>
            </a:pPr>
            <a:endParaRPr lang="en-GB" dirty="0"/>
          </a:p>
          <a:p>
            <a:pPr marL="285750" indent="-285750">
              <a:buFont typeface="Arial" panose="020B0604020202020204" pitchFamily="34" charset="0"/>
              <a:buChar char="•"/>
            </a:pPr>
            <a:endParaRPr lang="nb-NO" sz="1200" dirty="0"/>
          </a:p>
        </p:txBody>
      </p:sp>
      <p:sp>
        <p:nvSpPr>
          <p:cNvPr id="7" name="Rectangle 6">
            <a:extLst>
              <a:ext uri="{FF2B5EF4-FFF2-40B4-BE49-F238E27FC236}">
                <a16:creationId xmlns:a16="http://schemas.microsoft.com/office/drawing/2014/main" id="{99D5382A-D5ED-4A37-91EC-FF9D5F4A69A4}"/>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3" name="Rectangle 12">
            <a:extLst>
              <a:ext uri="{FF2B5EF4-FFF2-40B4-BE49-F238E27FC236}">
                <a16:creationId xmlns:a16="http://schemas.microsoft.com/office/drawing/2014/main" id="{3C1670B7-2506-400E-BC82-6B413CABD7A2}"/>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CEF84E19-00F1-4074-8608-58E1E8AE17B4}"/>
              </a:ext>
            </a:extLst>
          </p:cNvPr>
          <p:cNvSpPr>
            <a:spLocks noGrp="1"/>
          </p:cNvSpPr>
          <p:nvPr>
            <p:ph type="sldNum" sz="quarter" idx="12"/>
          </p:nvPr>
        </p:nvSpPr>
        <p:spPr/>
        <p:txBody>
          <a:bodyPr/>
          <a:lstStyle/>
          <a:p>
            <a:fld id="{4564040C-0060-4F7C-A574-261334DA3326}" type="slidenum">
              <a:rPr lang="nb-NO" smtClean="0"/>
              <a:t>27</a:t>
            </a:fld>
            <a:endParaRPr lang="nb-NO"/>
          </a:p>
        </p:txBody>
      </p:sp>
      <p:sp>
        <p:nvSpPr>
          <p:cNvPr id="27" name="TextBox 26">
            <a:extLst>
              <a:ext uri="{FF2B5EF4-FFF2-40B4-BE49-F238E27FC236}">
                <a16:creationId xmlns:a16="http://schemas.microsoft.com/office/drawing/2014/main" id="{44C016E1-87A4-4253-B73A-3E3D3C4E413A}"/>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National Society</a:t>
            </a:r>
          </a:p>
          <a:p>
            <a:pPr algn="ctr"/>
            <a:r>
              <a:rPr lang="nb-NO" sz="2400" b="1" dirty="0">
                <a:solidFill>
                  <a:schemeClr val="bg1"/>
                </a:solidFill>
              </a:rPr>
              <a:t>Settings</a:t>
            </a:r>
          </a:p>
        </p:txBody>
      </p:sp>
      <p:grpSp>
        <p:nvGrpSpPr>
          <p:cNvPr id="19" name="Group 18">
            <a:extLst>
              <a:ext uri="{FF2B5EF4-FFF2-40B4-BE49-F238E27FC236}">
                <a16:creationId xmlns:a16="http://schemas.microsoft.com/office/drawing/2014/main" id="{15230F4E-7765-498D-B666-0539BA3FD348}"/>
              </a:ext>
            </a:extLst>
          </p:cNvPr>
          <p:cNvGrpSpPr/>
          <p:nvPr/>
        </p:nvGrpSpPr>
        <p:grpSpPr>
          <a:xfrm>
            <a:off x="184559" y="6304072"/>
            <a:ext cx="416641" cy="416641"/>
            <a:chOff x="4370185" y="5205952"/>
            <a:chExt cx="1188720" cy="1188720"/>
          </a:xfrm>
          <a:noFill/>
        </p:grpSpPr>
        <p:sp>
          <p:nvSpPr>
            <p:cNvPr id="20" name="Oval 19">
              <a:extLst>
                <a:ext uri="{FF2B5EF4-FFF2-40B4-BE49-F238E27FC236}">
                  <a16:creationId xmlns:a16="http://schemas.microsoft.com/office/drawing/2014/main" id="{C039A581-C9EF-4971-B6BC-0E99DC4A6D16}"/>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Picture 20" descr="A picture containing drawing&#10;&#10;Description automatically generated">
              <a:extLst>
                <a:ext uri="{FF2B5EF4-FFF2-40B4-BE49-F238E27FC236}">
                  <a16:creationId xmlns:a16="http://schemas.microsoft.com/office/drawing/2014/main" id="{F9568F34-B342-4385-B13E-918739D10C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2" name="Rectangle 21">
            <a:extLst>
              <a:ext uri="{FF2B5EF4-FFF2-40B4-BE49-F238E27FC236}">
                <a16:creationId xmlns:a16="http://schemas.microsoft.com/office/drawing/2014/main" id="{E5E79E6F-A2D9-4CF2-BFBC-897E20B98020}"/>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3" name="Straight Connector 22">
            <a:extLst>
              <a:ext uri="{FF2B5EF4-FFF2-40B4-BE49-F238E27FC236}">
                <a16:creationId xmlns:a16="http://schemas.microsoft.com/office/drawing/2014/main" id="{FE3E338E-C29C-4407-BF98-FDF45436516E}"/>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4" name="Graphic 23" descr="Classroom">
            <a:extLst>
              <a:ext uri="{FF2B5EF4-FFF2-40B4-BE49-F238E27FC236}">
                <a16:creationId xmlns:a16="http://schemas.microsoft.com/office/drawing/2014/main" id="{2599935B-5205-4724-A442-07B092418B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25" name="TextBox 24">
            <a:extLst>
              <a:ext uri="{FF2B5EF4-FFF2-40B4-BE49-F238E27FC236}">
                <a16:creationId xmlns:a16="http://schemas.microsoft.com/office/drawing/2014/main" id="{367963E6-401F-4810-B062-7494FB2E202C}"/>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8" name="Oval 27">
            <a:extLst>
              <a:ext uri="{FF2B5EF4-FFF2-40B4-BE49-F238E27FC236}">
                <a16:creationId xmlns:a16="http://schemas.microsoft.com/office/drawing/2014/main" id="{1F0FF4C4-C4A7-498A-870E-8C520EAB7115}"/>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332F00-888B-499D-A553-ACAB8920BF8C}"/>
              </a:ext>
            </a:extLst>
          </p:cNvPr>
          <p:cNvPicPr>
            <a:picLocks noChangeAspect="1"/>
          </p:cNvPicPr>
          <p:nvPr/>
        </p:nvPicPr>
        <p:blipFill rotWithShape="1">
          <a:blip r:embed="rId11"/>
          <a:srcRect l="33252" t="21506"/>
          <a:stretch/>
        </p:blipFill>
        <p:spPr>
          <a:xfrm>
            <a:off x="3889905" y="500765"/>
            <a:ext cx="4942367" cy="4394090"/>
          </a:xfrm>
          <a:prstGeom prst="rect">
            <a:avLst/>
          </a:prstGeom>
          <a:ln w="19050">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97309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8B5A95C-E10B-47B1-BF77-FB9A3866F289}"/>
              </a:ext>
            </a:extLst>
          </p:cNvPr>
          <p:cNvGraphicFramePr>
            <a:graphicFrameLocks noChangeAspect="1"/>
          </p:cNvGraphicFramePr>
          <p:nvPr>
            <p:custDataLst>
              <p:tags r:id="rId2"/>
            </p:custDataLst>
            <p:extLst>
              <p:ext uri="{D42A27DB-BD31-4B8C-83A1-F6EECF244321}">
                <p14:modId xmlns:p14="http://schemas.microsoft.com/office/powerpoint/2010/main" val="3432407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81"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88B5A95C-E10B-47B1-BF77-FB9A3866F28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5520AC7-E8C7-4228-ADA1-3728888D3C3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3200" dirty="0">
              <a:latin typeface="Open Sans SemiBold"/>
              <a:ea typeface="+mj-ea"/>
              <a:cs typeface="+mj-cs"/>
              <a:sym typeface="Open Sans SemiBold"/>
            </a:endParaRPr>
          </a:p>
        </p:txBody>
      </p:sp>
      <p:sp>
        <p:nvSpPr>
          <p:cNvPr id="11" name="Rectangle 10">
            <a:extLst>
              <a:ext uri="{FF2B5EF4-FFF2-40B4-BE49-F238E27FC236}">
                <a16:creationId xmlns:a16="http://schemas.microsoft.com/office/drawing/2014/main" id="{C96A9632-087D-4C67-AABC-9778D77B981F}"/>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2" name="Rectangle 11">
            <a:extLst>
              <a:ext uri="{FF2B5EF4-FFF2-40B4-BE49-F238E27FC236}">
                <a16:creationId xmlns:a16="http://schemas.microsoft.com/office/drawing/2014/main" id="{547B82E4-AEA3-4AAB-B43A-4C60B12BD8C0}"/>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64603EAF-D457-4714-BA14-3E2B434BF4A8}"/>
              </a:ext>
            </a:extLst>
          </p:cNvPr>
          <p:cNvSpPr/>
          <p:nvPr/>
        </p:nvSpPr>
        <p:spPr>
          <a:xfrm>
            <a:off x="-12125" y="1995687"/>
            <a:ext cx="3398209" cy="3924151"/>
          </a:xfrm>
          <a:prstGeom prst="rect">
            <a:avLst/>
          </a:prstGeom>
        </p:spPr>
        <p:txBody>
          <a:bodyPr wrap="square">
            <a:spAutoFit/>
          </a:bodyPr>
          <a:lstStyle/>
          <a:p>
            <a:pPr>
              <a:spcBef>
                <a:spcPts val="600"/>
              </a:spcBef>
              <a:spcAft>
                <a:spcPts val="600"/>
              </a:spcAft>
            </a:pPr>
            <a:r>
              <a:rPr lang="en-GB" b="1" dirty="0"/>
              <a:t>SMS Gateway</a:t>
            </a:r>
          </a:p>
          <a:p>
            <a:pPr lvl="1" indent="-285750">
              <a:buFont typeface="Arial" panose="020B0604020202020204" pitchFamily="34" charset="0"/>
              <a:buChar char="•"/>
            </a:pPr>
            <a:r>
              <a:rPr lang="en-GB" sz="1600" dirty="0">
                <a:solidFill>
                  <a:srgbClr val="0C0C0C"/>
                </a:solidFill>
              </a:rPr>
              <a:t>Nyss needs to know how to match incoming reports to National Societies</a:t>
            </a:r>
          </a:p>
          <a:p>
            <a:pPr lvl="1" indent="-285750">
              <a:buFont typeface="Arial" panose="020B0604020202020204" pitchFamily="34" charset="0"/>
              <a:buChar char="•"/>
            </a:pPr>
            <a:r>
              <a:rPr lang="en-GB" sz="1600" dirty="0">
                <a:solidFill>
                  <a:srgbClr val="0C0C0C"/>
                </a:solidFill>
              </a:rPr>
              <a:t>To achieve this, an SMS gateway is set up and added to the National Society.</a:t>
            </a:r>
          </a:p>
          <a:p>
            <a:pPr lvl="1" indent="-285750">
              <a:buFont typeface="Arial" panose="020B0604020202020204" pitchFamily="34" charset="0"/>
              <a:buChar char="•"/>
            </a:pPr>
            <a:r>
              <a:rPr lang="en-GB" sz="1600" dirty="0">
                <a:solidFill>
                  <a:srgbClr val="0C0C0C"/>
                </a:solidFill>
              </a:rPr>
              <a:t>Existing gateways can be removed or edited</a:t>
            </a:r>
          </a:p>
          <a:p>
            <a:pPr lvl="1" indent="-285750">
              <a:buFont typeface="Arial" panose="020B0604020202020204" pitchFamily="34" charset="0"/>
              <a:buChar char="•"/>
            </a:pPr>
            <a:r>
              <a:rPr lang="en-GB" sz="1600" dirty="0">
                <a:solidFill>
                  <a:srgbClr val="0C0C0C"/>
                </a:solidFill>
              </a:rPr>
              <a:t>Refer to Nyss user manual for more information</a:t>
            </a:r>
          </a:p>
          <a:p>
            <a:pPr marL="342900" indent="-342900">
              <a:spcBef>
                <a:spcPts val="600"/>
              </a:spcBef>
              <a:spcAft>
                <a:spcPts val="600"/>
              </a:spcAft>
              <a:buFont typeface="Arial" panose="020B0604020202020204" pitchFamily="34" charset="0"/>
              <a:buChar char="•"/>
            </a:pPr>
            <a:endParaRPr lang="en-GB" sz="1600" dirty="0">
              <a:solidFill>
                <a:srgbClr val="0C0C0C"/>
              </a:solidFill>
            </a:endParaRPr>
          </a:p>
          <a:p>
            <a:pPr marL="342900" indent="-342900">
              <a:spcBef>
                <a:spcPts val="600"/>
              </a:spcBef>
              <a:spcAft>
                <a:spcPts val="600"/>
              </a:spcAft>
              <a:buFont typeface="Arial" panose="020B0604020202020204" pitchFamily="34" charset="0"/>
              <a:buChar char="•"/>
            </a:pPr>
            <a:endParaRPr lang="en-GB" sz="1600" dirty="0">
              <a:solidFill>
                <a:srgbClr val="0C0C0C"/>
              </a:solidFill>
            </a:endParaRPr>
          </a:p>
          <a:p>
            <a:pPr marL="285750" indent="-285750">
              <a:buFont typeface="Arial" panose="020B0604020202020204" pitchFamily="34" charset="0"/>
              <a:buChar char="•"/>
            </a:pPr>
            <a:endParaRPr lang="nb-NO" sz="1400" dirty="0"/>
          </a:p>
        </p:txBody>
      </p:sp>
      <p:sp>
        <p:nvSpPr>
          <p:cNvPr id="17" name="Rectangle 16">
            <a:extLst>
              <a:ext uri="{FF2B5EF4-FFF2-40B4-BE49-F238E27FC236}">
                <a16:creationId xmlns:a16="http://schemas.microsoft.com/office/drawing/2014/main" id="{160F27AD-6FA1-41C6-962C-E3F19C047E1C}"/>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8FBA4B55-9619-4BBE-ADE5-DB36C7D579B8}"/>
              </a:ext>
            </a:extLst>
          </p:cNvPr>
          <p:cNvSpPr>
            <a:spLocks noGrp="1"/>
          </p:cNvSpPr>
          <p:nvPr>
            <p:ph type="sldNum" sz="quarter" idx="12"/>
          </p:nvPr>
        </p:nvSpPr>
        <p:spPr/>
        <p:txBody>
          <a:bodyPr/>
          <a:lstStyle/>
          <a:p>
            <a:fld id="{4564040C-0060-4F7C-A574-261334DA3326}" type="slidenum">
              <a:rPr lang="nb-NO" smtClean="0"/>
              <a:t>28</a:t>
            </a:fld>
            <a:endParaRPr lang="nb-NO"/>
          </a:p>
        </p:txBody>
      </p:sp>
      <p:sp>
        <p:nvSpPr>
          <p:cNvPr id="25" name="TextBox 24">
            <a:extLst>
              <a:ext uri="{FF2B5EF4-FFF2-40B4-BE49-F238E27FC236}">
                <a16:creationId xmlns:a16="http://schemas.microsoft.com/office/drawing/2014/main" id="{AEBABDE0-5C29-4429-8AC6-7C2E697D60D9}"/>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National Society</a:t>
            </a:r>
          </a:p>
          <a:p>
            <a:pPr algn="ctr"/>
            <a:r>
              <a:rPr lang="nb-NO" sz="2400" b="1" dirty="0">
                <a:solidFill>
                  <a:schemeClr val="bg1"/>
                </a:solidFill>
              </a:rPr>
              <a:t>Settings</a:t>
            </a:r>
          </a:p>
        </p:txBody>
      </p:sp>
      <p:grpSp>
        <p:nvGrpSpPr>
          <p:cNvPr id="23" name="Group 22">
            <a:extLst>
              <a:ext uri="{FF2B5EF4-FFF2-40B4-BE49-F238E27FC236}">
                <a16:creationId xmlns:a16="http://schemas.microsoft.com/office/drawing/2014/main" id="{BA66E258-FB0D-4229-9E72-425096280076}"/>
              </a:ext>
            </a:extLst>
          </p:cNvPr>
          <p:cNvGrpSpPr/>
          <p:nvPr/>
        </p:nvGrpSpPr>
        <p:grpSpPr>
          <a:xfrm>
            <a:off x="184559" y="6304072"/>
            <a:ext cx="416641" cy="416641"/>
            <a:chOff x="4370185" y="5205952"/>
            <a:chExt cx="1188720" cy="1188720"/>
          </a:xfrm>
          <a:noFill/>
        </p:grpSpPr>
        <p:sp>
          <p:nvSpPr>
            <p:cNvPr id="26" name="Oval 25">
              <a:extLst>
                <a:ext uri="{FF2B5EF4-FFF2-40B4-BE49-F238E27FC236}">
                  <a16:creationId xmlns:a16="http://schemas.microsoft.com/office/drawing/2014/main" id="{69397075-CC76-4B80-909D-8775EC94132F}"/>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7" name="Picture 26" descr="A picture containing drawing&#10;&#10;Description automatically generated">
              <a:extLst>
                <a:ext uri="{FF2B5EF4-FFF2-40B4-BE49-F238E27FC236}">
                  <a16:creationId xmlns:a16="http://schemas.microsoft.com/office/drawing/2014/main" id="{6B73E3AA-2BD5-4D5E-91BB-14F45A938F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8" name="Rectangle 27">
            <a:extLst>
              <a:ext uri="{FF2B5EF4-FFF2-40B4-BE49-F238E27FC236}">
                <a16:creationId xmlns:a16="http://schemas.microsoft.com/office/drawing/2014/main" id="{591AADB8-D9DD-49E4-A873-EE8CC4643E03}"/>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9" name="Straight Connector 28">
            <a:extLst>
              <a:ext uri="{FF2B5EF4-FFF2-40B4-BE49-F238E27FC236}">
                <a16:creationId xmlns:a16="http://schemas.microsoft.com/office/drawing/2014/main" id="{E86E8111-600D-42B6-A83E-9F7503054D07}"/>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0" name="Graphic 29" descr="Classroom">
            <a:extLst>
              <a:ext uri="{FF2B5EF4-FFF2-40B4-BE49-F238E27FC236}">
                <a16:creationId xmlns:a16="http://schemas.microsoft.com/office/drawing/2014/main" id="{C4286F83-BA10-459B-B119-1E249FA748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31" name="TextBox 30">
            <a:extLst>
              <a:ext uri="{FF2B5EF4-FFF2-40B4-BE49-F238E27FC236}">
                <a16:creationId xmlns:a16="http://schemas.microsoft.com/office/drawing/2014/main" id="{7B2EE503-78AE-41E2-ADF3-1291EB8C4F88}"/>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2" name="Oval 31">
            <a:extLst>
              <a:ext uri="{FF2B5EF4-FFF2-40B4-BE49-F238E27FC236}">
                <a16:creationId xmlns:a16="http://schemas.microsoft.com/office/drawing/2014/main" id="{201063D4-F8C9-42FE-8702-CF6610F35B21}"/>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A93EBF01-F911-4073-86E0-6A2C4A021604}"/>
              </a:ext>
            </a:extLst>
          </p:cNvPr>
          <p:cNvPicPr>
            <a:picLocks noChangeAspect="1"/>
          </p:cNvPicPr>
          <p:nvPr/>
        </p:nvPicPr>
        <p:blipFill>
          <a:blip r:embed="rId11"/>
          <a:stretch>
            <a:fillRect/>
          </a:stretch>
        </p:blipFill>
        <p:spPr>
          <a:xfrm>
            <a:off x="3891625" y="506780"/>
            <a:ext cx="7939916" cy="2457978"/>
          </a:xfrm>
          <a:prstGeom prst="rect">
            <a:avLst/>
          </a:prstGeom>
          <a:ln w="19050">
            <a:solidFill>
              <a:schemeClr val="bg1">
                <a:lumMod val="75000"/>
              </a:schemeClr>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77AB6D32-CE9A-453E-BB01-DF57DF1EC6A2}"/>
              </a:ext>
            </a:extLst>
          </p:cNvPr>
          <p:cNvSpPr/>
          <p:nvPr/>
        </p:nvSpPr>
        <p:spPr>
          <a:xfrm>
            <a:off x="11147120" y="2427368"/>
            <a:ext cx="227946" cy="28901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1EC09DE8-B4AA-487D-8DD0-C68A6B08310C}"/>
              </a:ext>
            </a:extLst>
          </p:cNvPr>
          <p:cNvSpPr/>
          <p:nvPr/>
        </p:nvSpPr>
        <p:spPr>
          <a:xfrm>
            <a:off x="10115165" y="1433141"/>
            <a:ext cx="1666461" cy="38467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Rectangle 35">
            <a:extLst>
              <a:ext uri="{FF2B5EF4-FFF2-40B4-BE49-F238E27FC236}">
                <a16:creationId xmlns:a16="http://schemas.microsoft.com/office/drawing/2014/main" id="{193997E0-C2CD-4CE8-9D03-E51E868040D3}"/>
              </a:ext>
            </a:extLst>
          </p:cNvPr>
          <p:cNvSpPr/>
          <p:nvPr/>
        </p:nvSpPr>
        <p:spPr>
          <a:xfrm>
            <a:off x="11433672" y="2427369"/>
            <a:ext cx="227946" cy="28901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88427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2" grpId="1"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75FFD010-3411-4F83-87BA-C524629DE07A}"/>
              </a:ext>
            </a:extLst>
          </p:cNvPr>
          <p:cNvPicPr>
            <a:picLocks noChangeAspect="1"/>
          </p:cNvPicPr>
          <p:nvPr/>
        </p:nvPicPr>
        <p:blipFill>
          <a:blip r:embed="rId6"/>
          <a:stretch>
            <a:fillRect/>
          </a:stretch>
        </p:blipFill>
        <p:spPr>
          <a:xfrm>
            <a:off x="3902029" y="500765"/>
            <a:ext cx="4543170" cy="5002961"/>
          </a:xfrm>
          <a:prstGeom prst="rect">
            <a:avLst/>
          </a:prstGeom>
          <a:ln w="19050">
            <a:solidFill>
              <a:schemeClr val="bg1">
                <a:lumMod val="75000"/>
              </a:schemeClr>
            </a:solidFill>
          </a:ln>
          <a:effectLst>
            <a:outerShdw blurRad="50800" dist="38100" dir="5400000" algn="t" rotWithShape="0">
              <a:prstClr val="black">
                <a:alpha val="40000"/>
              </a:prstClr>
            </a:outerShdw>
          </a:effectLst>
        </p:spPr>
      </p:pic>
      <p:graphicFrame>
        <p:nvGraphicFramePr>
          <p:cNvPr id="18" name="Object 17" hidden="1">
            <a:extLst>
              <a:ext uri="{FF2B5EF4-FFF2-40B4-BE49-F238E27FC236}">
                <a16:creationId xmlns:a16="http://schemas.microsoft.com/office/drawing/2014/main" id="{F7F61459-6A5D-446F-A43D-346280290BA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91" name="think-cell Slide" r:id="rId7" imgW="395" imgH="394" progId="TCLayout.ActiveDocument.1">
                  <p:embed/>
                </p:oleObj>
              </mc:Choice>
              <mc:Fallback>
                <p:oleObj name="think-cell Slide" r:id="rId7" imgW="395" imgH="394" progId="TCLayout.ActiveDocument.1">
                  <p:embed/>
                  <p:pic>
                    <p:nvPicPr>
                      <p:cNvPr id="18" name="Object 17" hidden="1">
                        <a:extLst>
                          <a:ext uri="{FF2B5EF4-FFF2-40B4-BE49-F238E27FC236}">
                            <a16:creationId xmlns:a16="http://schemas.microsoft.com/office/drawing/2014/main" id="{F7F61459-6A5D-446F-A43D-346280290BA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D3E951-8FE6-444E-A569-0495E3FC6D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3200" dirty="0">
              <a:latin typeface="Open Sans SemiBold"/>
              <a:ea typeface="+mj-ea"/>
              <a:cs typeface="+mj-cs"/>
              <a:sym typeface="Open Sans SemiBold"/>
            </a:endParaRPr>
          </a:p>
        </p:txBody>
      </p:sp>
      <p:sp>
        <p:nvSpPr>
          <p:cNvPr id="7" name="Rectangle 6">
            <a:extLst>
              <a:ext uri="{FF2B5EF4-FFF2-40B4-BE49-F238E27FC236}">
                <a16:creationId xmlns:a16="http://schemas.microsoft.com/office/drawing/2014/main" id="{54BDCA96-FDA3-4048-B575-BCA1D190BED6}"/>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8" name="Rectangle 7">
            <a:extLst>
              <a:ext uri="{FF2B5EF4-FFF2-40B4-BE49-F238E27FC236}">
                <a16:creationId xmlns:a16="http://schemas.microsoft.com/office/drawing/2014/main" id="{8A0D4732-41C4-458D-B709-FE3018B04231}"/>
              </a:ext>
            </a:extLst>
          </p:cNvPr>
          <p:cNvSpPr/>
          <p:nvPr/>
        </p:nvSpPr>
        <p:spPr>
          <a:xfrm>
            <a:off x="0"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5A3B02E7-0439-41AE-824D-FEF25E33A960}"/>
              </a:ext>
            </a:extLst>
          </p:cNvPr>
          <p:cNvSpPr/>
          <p:nvPr/>
        </p:nvSpPr>
        <p:spPr>
          <a:xfrm>
            <a:off x="0" y="1986474"/>
            <a:ext cx="3386086" cy="4108817"/>
          </a:xfrm>
          <a:prstGeom prst="rect">
            <a:avLst/>
          </a:prstGeom>
        </p:spPr>
        <p:txBody>
          <a:bodyPr wrap="square">
            <a:spAutoFit/>
          </a:bodyPr>
          <a:lstStyle/>
          <a:p>
            <a:pPr>
              <a:spcBef>
                <a:spcPts val="600"/>
              </a:spcBef>
              <a:spcAft>
                <a:spcPts val="600"/>
              </a:spcAft>
            </a:pPr>
            <a:r>
              <a:rPr lang="en-GB" b="1" dirty="0"/>
              <a:t>Geographical structure</a:t>
            </a:r>
          </a:p>
          <a:p>
            <a:pPr lvl="1" indent="-285750">
              <a:buFont typeface="Arial" panose="020B0604020202020204" pitchFamily="34" charset="0"/>
              <a:buChar char="•"/>
            </a:pPr>
            <a:r>
              <a:rPr lang="en-GB" sz="1600" dirty="0"/>
              <a:t>The geographical structure of your National Society needs to be set up manually</a:t>
            </a:r>
          </a:p>
          <a:p>
            <a:pPr lvl="1" indent="-285750">
              <a:buFont typeface="Arial" panose="020B0604020202020204" pitchFamily="34" charset="0"/>
              <a:buChar char="•"/>
            </a:pPr>
            <a:r>
              <a:rPr lang="en-GB" sz="1600" dirty="0"/>
              <a:t>These are the locations that are available to select upon registrations of data collectors/data collection points </a:t>
            </a:r>
          </a:p>
          <a:p>
            <a:pPr lvl="1" indent="-285750">
              <a:buFont typeface="Arial" panose="020B0604020202020204" pitchFamily="34" charset="0"/>
              <a:buChar char="•"/>
            </a:pPr>
            <a:r>
              <a:rPr lang="en-GB" sz="1600" dirty="0"/>
              <a:t>4 levels: Regions, districts, villages and zone (optional)</a:t>
            </a:r>
          </a:p>
          <a:p>
            <a:pPr lvl="1" indent="-285750">
              <a:buFont typeface="Arial" panose="020B0604020202020204" pitchFamily="34" charset="0"/>
              <a:buChar char="•"/>
            </a:pPr>
            <a:r>
              <a:rPr lang="en-GB" sz="1600" dirty="0"/>
              <a:t>You can add/edit or remove locations</a:t>
            </a:r>
          </a:p>
          <a:p>
            <a:pPr lvl="1" indent="-285750">
              <a:buFont typeface="Arial" panose="020B0604020202020204" pitchFamily="34" charset="0"/>
              <a:buChar char="•"/>
            </a:pPr>
            <a:endParaRPr lang="en-GB" sz="1600" dirty="0"/>
          </a:p>
          <a:p>
            <a:pPr lvl="1" indent="-285750">
              <a:buFont typeface="Arial" panose="020B0604020202020204" pitchFamily="34" charset="0"/>
              <a:buChar char="•"/>
            </a:pPr>
            <a:endParaRPr lang="en-GB" sz="1600" dirty="0"/>
          </a:p>
          <a:p>
            <a:endParaRPr lang="nb-NO" sz="1400" dirty="0"/>
          </a:p>
        </p:txBody>
      </p:sp>
      <p:sp>
        <p:nvSpPr>
          <p:cNvPr id="13" name="Rectangle 12">
            <a:extLst>
              <a:ext uri="{FF2B5EF4-FFF2-40B4-BE49-F238E27FC236}">
                <a16:creationId xmlns:a16="http://schemas.microsoft.com/office/drawing/2014/main" id="{C12A1EBB-B648-4E7B-8EDC-EF9CE1539621}"/>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Slide Number Placeholder 2">
            <a:extLst>
              <a:ext uri="{FF2B5EF4-FFF2-40B4-BE49-F238E27FC236}">
                <a16:creationId xmlns:a16="http://schemas.microsoft.com/office/drawing/2014/main" id="{8DAA0968-5FEB-4BF4-ACE4-7412B9E8F82E}"/>
              </a:ext>
            </a:extLst>
          </p:cNvPr>
          <p:cNvSpPr>
            <a:spLocks noGrp="1"/>
          </p:cNvSpPr>
          <p:nvPr>
            <p:ph type="sldNum" sz="quarter" idx="12"/>
          </p:nvPr>
        </p:nvSpPr>
        <p:spPr/>
        <p:txBody>
          <a:bodyPr/>
          <a:lstStyle/>
          <a:p>
            <a:fld id="{4564040C-0060-4F7C-A574-261334DA3326}" type="slidenum">
              <a:rPr lang="nb-NO" smtClean="0"/>
              <a:t>29</a:t>
            </a:fld>
            <a:endParaRPr lang="nb-NO"/>
          </a:p>
        </p:txBody>
      </p:sp>
      <p:sp>
        <p:nvSpPr>
          <p:cNvPr id="27" name="TextBox 26">
            <a:extLst>
              <a:ext uri="{FF2B5EF4-FFF2-40B4-BE49-F238E27FC236}">
                <a16:creationId xmlns:a16="http://schemas.microsoft.com/office/drawing/2014/main" id="{334FDBBB-E7F6-4804-BACC-86F6189A46BC}"/>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National Society</a:t>
            </a:r>
          </a:p>
          <a:p>
            <a:pPr algn="ctr"/>
            <a:r>
              <a:rPr lang="nb-NO" sz="2400" b="1" dirty="0">
                <a:solidFill>
                  <a:schemeClr val="bg1"/>
                </a:solidFill>
              </a:rPr>
              <a:t>Settings</a:t>
            </a:r>
          </a:p>
        </p:txBody>
      </p:sp>
      <p:grpSp>
        <p:nvGrpSpPr>
          <p:cNvPr id="5" name="Group 4">
            <a:extLst>
              <a:ext uri="{FF2B5EF4-FFF2-40B4-BE49-F238E27FC236}">
                <a16:creationId xmlns:a16="http://schemas.microsoft.com/office/drawing/2014/main" id="{6B1C3FD4-FF94-408E-8613-D302F8E40A1E}"/>
              </a:ext>
            </a:extLst>
          </p:cNvPr>
          <p:cNvGrpSpPr/>
          <p:nvPr/>
        </p:nvGrpSpPr>
        <p:grpSpPr>
          <a:xfrm>
            <a:off x="184559" y="6304072"/>
            <a:ext cx="2947288" cy="416641"/>
            <a:chOff x="184559" y="6304072"/>
            <a:chExt cx="2947288" cy="416641"/>
          </a:xfrm>
        </p:grpSpPr>
        <p:grpSp>
          <p:nvGrpSpPr>
            <p:cNvPr id="19" name="Group 18">
              <a:extLst>
                <a:ext uri="{FF2B5EF4-FFF2-40B4-BE49-F238E27FC236}">
                  <a16:creationId xmlns:a16="http://schemas.microsoft.com/office/drawing/2014/main" id="{7442A812-9DC9-4C0D-B0FD-52F0A5AE81BD}"/>
                </a:ext>
              </a:extLst>
            </p:cNvPr>
            <p:cNvGrpSpPr/>
            <p:nvPr/>
          </p:nvGrpSpPr>
          <p:grpSpPr>
            <a:xfrm>
              <a:off x="184559" y="6304072"/>
              <a:ext cx="416641" cy="416641"/>
              <a:chOff x="4370185" y="5205952"/>
              <a:chExt cx="1188720" cy="1188720"/>
            </a:xfrm>
            <a:noFill/>
          </p:grpSpPr>
          <p:sp>
            <p:nvSpPr>
              <p:cNvPr id="20" name="Oval 19">
                <a:extLst>
                  <a:ext uri="{FF2B5EF4-FFF2-40B4-BE49-F238E27FC236}">
                    <a16:creationId xmlns:a16="http://schemas.microsoft.com/office/drawing/2014/main" id="{C33A0678-B4E1-4C26-915D-052D5736895F}"/>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Picture 20" descr="A picture containing drawing&#10;&#10;Description automatically generated">
                <a:extLst>
                  <a:ext uri="{FF2B5EF4-FFF2-40B4-BE49-F238E27FC236}">
                    <a16:creationId xmlns:a16="http://schemas.microsoft.com/office/drawing/2014/main" id="{8265B2E1-032D-4C1D-9782-27C2B23337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2" name="Rectangle 21">
              <a:extLst>
                <a:ext uri="{FF2B5EF4-FFF2-40B4-BE49-F238E27FC236}">
                  <a16:creationId xmlns:a16="http://schemas.microsoft.com/office/drawing/2014/main" id="{0BFFFDB2-DD87-4671-AEBD-CDBD5E7A1D77}"/>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3" name="Straight Connector 22">
              <a:extLst>
                <a:ext uri="{FF2B5EF4-FFF2-40B4-BE49-F238E27FC236}">
                  <a16:creationId xmlns:a16="http://schemas.microsoft.com/office/drawing/2014/main" id="{41BA87B8-5866-4DA2-80CB-9EC9BCD15565}"/>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24" name="Graphic 23" descr="Classroom">
            <a:extLst>
              <a:ext uri="{FF2B5EF4-FFF2-40B4-BE49-F238E27FC236}">
                <a16:creationId xmlns:a16="http://schemas.microsoft.com/office/drawing/2014/main" id="{9BE94DFB-1114-4F8D-AEBC-B85F5CB25AE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6786" y="1074506"/>
            <a:ext cx="281160" cy="281160"/>
          </a:xfrm>
          <a:prstGeom prst="rect">
            <a:avLst/>
          </a:prstGeom>
        </p:spPr>
      </p:pic>
      <p:sp>
        <p:nvSpPr>
          <p:cNvPr id="25" name="TextBox 24">
            <a:extLst>
              <a:ext uri="{FF2B5EF4-FFF2-40B4-BE49-F238E27FC236}">
                <a16:creationId xmlns:a16="http://schemas.microsoft.com/office/drawing/2014/main" id="{7362439D-8905-4B06-9A97-C1E3B8DD1F72}"/>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8" name="Oval 27">
            <a:extLst>
              <a:ext uri="{FF2B5EF4-FFF2-40B4-BE49-F238E27FC236}">
                <a16:creationId xmlns:a16="http://schemas.microsoft.com/office/drawing/2014/main" id="{9773F1DC-3F21-4B8C-88F7-FDD4A7FD6AD0}"/>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0E941E8-25AD-4F9C-A6B0-EC65AB172280}"/>
              </a:ext>
            </a:extLst>
          </p:cNvPr>
          <p:cNvSpPr/>
          <p:nvPr/>
        </p:nvSpPr>
        <p:spPr>
          <a:xfrm>
            <a:off x="4477589" y="2754966"/>
            <a:ext cx="989941" cy="28651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A4ED0B36-D97E-4C7C-97F4-A549E9C2F15D}"/>
              </a:ext>
            </a:extLst>
          </p:cNvPr>
          <p:cNvSpPr/>
          <p:nvPr/>
        </p:nvSpPr>
        <p:spPr>
          <a:xfrm>
            <a:off x="5488821" y="3934380"/>
            <a:ext cx="240945" cy="34160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0E6902A-4F81-4C68-9F84-16B02A53CDAE}"/>
              </a:ext>
            </a:extLst>
          </p:cNvPr>
          <p:cNvSpPr/>
          <p:nvPr/>
        </p:nvSpPr>
        <p:spPr>
          <a:xfrm>
            <a:off x="5787441" y="3934380"/>
            <a:ext cx="240945" cy="34160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2186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A90AA1C-519E-4646-B575-175F13B58BB9}"/>
              </a:ext>
            </a:extLst>
          </p:cNvPr>
          <p:cNvGraphicFramePr>
            <a:graphicFrameLocks noChangeAspect="1"/>
          </p:cNvGraphicFramePr>
          <p:nvPr>
            <p:custDataLst>
              <p:tags r:id="rId2"/>
            </p:custDataLst>
            <p:extLst>
              <p:ext uri="{D42A27DB-BD31-4B8C-83A1-F6EECF244321}">
                <p14:modId xmlns:p14="http://schemas.microsoft.com/office/powerpoint/2010/main" val="3044987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58"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EA90AA1C-519E-4646-B575-175F13B58B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7" name="Picture 26" descr="A close up of a logo&#10;&#10;Description automatically generated">
            <a:extLst>
              <a:ext uri="{FF2B5EF4-FFF2-40B4-BE49-F238E27FC236}">
                <a16:creationId xmlns:a16="http://schemas.microsoft.com/office/drawing/2014/main" id="{2E0D0E5C-8C0D-40AD-96C5-B18C25CD4D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4529" y="1600200"/>
            <a:ext cx="7642941" cy="3657600"/>
          </a:xfrm>
          <a:prstGeom prst="rect">
            <a:avLst/>
          </a:prstGeom>
        </p:spPr>
      </p:pic>
      <p:sp>
        <p:nvSpPr>
          <p:cNvPr id="26" name="Rectangle 25">
            <a:extLst>
              <a:ext uri="{FF2B5EF4-FFF2-40B4-BE49-F238E27FC236}">
                <a16:creationId xmlns:a16="http://schemas.microsoft.com/office/drawing/2014/main" id="{831A2EBA-C5FC-42B1-A355-2E8C5D9D44E7}"/>
              </a:ext>
            </a:extLst>
          </p:cNvPr>
          <p:cNvSpPr/>
          <p:nvPr/>
        </p:nvSpPr>
        <p:spPr>
          <a:xfrm>
            <a:off x="0" y="5712826"/>
            <a:ext cx="12192000" cy="642009"/>
          </a:xfrm>
          <a:prstGeom prst="rect">
            <a:avLst/>
          </a:prstGeom>
          <a:solidFill>
            <a:srgbClr val="EE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Rectangle 3">
            <a:extLst>
              <a:ext uri="{FF2B5EF4-FFF2-40B4-BE49-F238E27FC236}">
                <a16:creationId xmlns:a16="http://schemas.microsoft.com/office/drawing/2014/main" id="{0CED913D-E174-4579-8A18-506EBD2693D9}"/>
              </a:ext>
            </a:extLst>
          </p:cNvPr>
          <p:cNvSpPr/>
          <p:nvPr/>
        </p:nvSpPr>
        <p:spPr>
          <a:xfrm>
            <a:off x="0" y="1600200"/>
            <a:ext cx="12192000" cy="3733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1EEFFD8-B400-481A-856B-D8F0371574A1}"/>
              </a:ext>
            </a:extLst>
          </p:cNvPr>
          <p:cNvSpPr txBox="1"/>
          <p:nvPr/>
        </p:nvSpPr>
        <p:spPr>
          <a:xfrm>
            <a:off x="793504" y="3422856"/>
            <a:ext cx="3256987" cy="954107"/>
          </a:xfrm>
          <a:prstGeom prst="rect">
            <a:avLst/>
          </a:prstGeom>
          <a:noFill/>
        </p:spPr>
        <p:txBody>
          <a:bodyPr wrap="square" rtlCol="0">
            <a:spAutoFit/>
          </a:bodyPr>
          <a:lstStyle/>
          <a:p>
            <a:r>
              <a:rPr lang="en-US" sz="1600" cap="small" dirty="0"/>
              <a:t>Early response with CBS and Nyss</a:t>
            </a:r>
          </a:p>
          <a:p>
            <a:pPr marL="285750" indent="-285750">
              <a:buFont typeface="Arial" panose="020B0604020202020204" pitchFamily="34" charset="0"/>
              <a:buChar char="•"/>
            </a:pPr>
            <a:endParaRPr lang="en-US" sz="2000" cap="small" dirty="0"/>
          </a:p>
          <a:p>
            <a:endParaRPr lang="en-US" sz="2000" cap="small" dirty="0"/>
          </a:p>
        </p:txBody>
      </p:sp>
      <p:sp>
        <p:nvSpPr>
          <p:cNvPr id="43" name="Title 2">
            <a:extLst>
              <a:ext uri="{FF2B5EF4-FFF2-40B4-BE49-F238E27FC236}">
                <a16:creationId xmlns:a16="http://schemas.microsoft.com/office/drawing/2014/main" id="{66FD196A-E2EE-456D-8AE4-CCE327667F1E}"/>
              </a:ext>
            </a:extLst>
          </p:cNvPr>
          <p:cNvSpPr txBox="1">
            <a:spLocks/>
          </p:cNvSpPr>
          <p:nvPr/>
        </p:nvSpPr>
        <p:spPr>
          <a:xfrm>
            <a:off x="838200" y="47373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cap="small" dirty="0">
                <a:solidFill>
                  <a:srgbClr val="EE3342"/>
                </a:solidFill>
              </a:rPr>
              <a:t>CBS: </a:t>
            </a:r>
            <a:r>
              <a:rPr lang="en-US" sz="4000" cap="small" dirty="0"/>
              <a:t>Localized response early in outbreak</a:t>
            </a:r>
          </a:p>
        </p:txBody>
      </p:sp>
      <p:grpSp>
        <p:nvGrpSpPr>
          <p:cNvPr id="38" name="Group 37">
            <a:extLst>
              <a:ext uri="{FF2B5EF4-FFF2-40B4-BE49-F238E27FC236}">
                <a16:creationId xmlns:a16="http://schemas.microsoft.com/office/drawing/2014/main" id="{81F6671F-DA26-452A-A4C0-681AA8207E05}"/>
              </a:ext>
            </a:extLst>
          </p:cNvPr>
          <p:cNvGrpSpPr/>
          <p:nvPr/>
        </p:nvGrpSpPr>
        <p:grpSpPr>
          <a:xfrm>
            <a:off x="4079171" y="1686915"/>
            <a:ext cx="6145668" cy="3389731"/>
            <a:chOff x="4068250" y="1711007"/>
            <a:chExt cx="6145668" cy="3389731"/>
          </a:xfrm>
        </p:grpSpPr>
        <p:sp>
          <p:nvSpPr>
            <p:cNvPr id="39" name="TextBox 38">
              <a:extLst>
                <a:ext uri="{FF2B5EF4-FFF2-40B4-BE49-F238E27FC236}">
                  <a16:creationId xmlns:a16="http://schemas.microsoft.com/office/drawing/2014/main" id="{8C1D5D52-F1B4-4B33-8F4D-E0FEBC6702A3}"/>
                </a:ext>
              </a:extLst>
            </p:cNvPr>
            <p:cNvSpPr txBox="1"/>
            <p:nvPr/>
          </p:nvSpPr>
          <p:spPr>
            <a:xfrm>
              <a:off x="9682695" y="4823739"/>
              <a:ext cx="531223" cy="276999"/>
            </a:xfrm>
            <a:prstGeom prst="rect">
              <a:avLst/>
            </a:prstGeom>
            <a:noFill/>
          </p:spPr>
          <p:txBody>
            <a:bodyPr wrap="square" rtlCol="0">
              <a:spAutoFit/>
            </a:bodyPr>
            <a:lstStyle/>
            <a:p>
              <a:pPr algn="ctr"/>
              <a:r>
                <a:rPr lang="en-US" sz="1200" cap="small"/>
                <a:t>TIME</a:t>
              </a:r>
              <a:endParaRPr lang="en-US" sz="1200" cap="small" dirty="0"/>
            </a:p>
          </p:txBody>
        </p:sp>
        <p:sp>
          <p:nvSpPr>
            <p:cNvPr id="40" name="TextBox 39">
              <a:extLst>
                <a:ext uri="{FF2B5EF4-FFF2-40B4-BE49-F238E27FC236}">
                  <a16:creationId xmlns:a16="http://schemas.microsoft.com/office/drawing/2014/main" id="{33C52195-CD71-4D3A-86E0-CB5F404D588B}"/>
                </a:ext>
              </a:extLst>
            </p:cNvPr>
            <p:cNvSpPr txBox="1"/>
            <p:nvPr/>
          </p:nvSpPr>
          <p:spPr>
            <a:xfrm rot="16200000">
              <a:off x="3763910" y="2015347"/>
              <a:ext cx="885680" cy="276999"/>
            </a:xfrm>
            <a:prstGeom prst="rect">
              <a:avLst/>
            </a:prstGeom>
            <a:noFill/>
          </p:spPr>
          <p:txBody>
            <a:bodyPr wrap="square" rtlCol="0">
              <a:spAutoFit/>
            </a:bodyPr>
            <a:lstStyle/>
            <a:p>
              <a:pPr algn="ctr"/>
              <a:r>
                <a:rPr lang="en-US" sz="1200" cap="small"/>
                <a:t>Cases</a:t>
              </a:r>
              <a:endParaRPr lang="en-US" sz="1200" cap="small" dirty="0"/>
            </a:p>
          </p:txBody>
        </p:sp>
        <p:grpSp>
          <p:nvGrpSpPr>
            <p:cNvPr id="41" name="Group 40">
              <a:extLst>
                <a:ext uri="{FF2B5EF4-FFF2-40B4-BE49-F238E27FC236}">
                  <a16:creationId xmlns:a16="http://schemas.microsoft.com/office/drawing/2014/main" id="{57FBA428-122E-401F-84E9-3967076681CE}"/>
                </a:ext>
              </a:extLst>
            </p:cNvPr>
            <p:cNvGrpSpPr/>
            <p:nvPr/>
          </p:nvGrpSpPr>
          <p:grpSpPr>
            <a:xfrm>
              <a:off x="4345249" y="1823393"/>
              <a:ext cx="5846715" cy="3010406"/>
              <a:chOff x="4345249" y="1823393"/>
              <a:chExt cx="5846715" cy="3010406"/>
            </a:xfrm>
          </p:grpSpPr>
          <p:sp>
            <p:nvSpPr>
              <p:cNvPr id="42" name="Freeform: Shape 41">
                <a:extLst>
                  <a:ext uri="{FF2B5EF4-FFF2-40B4-BE49-F238E27FC236}">
                    <a16:creationId xmlns:a16="http://schemas.microsoft.com/office/drawing/2014/main" id="{0963ADEE-11DB-4A9E-A452-9998759EA52B}"/>
                  </a:ext>
                </a:extLst>
              </p:cNvPr>
              <p:cNvSpPr/>
              <p:nvPr/>
            </p:nvSpPr>
            <p:spPr>
              <a:xfrm>
                <a:off x="5234473" y="2433584"/>
                <a:ext cx="4544009" cy="2363344"/>
              </a:xfrm>
              <a:custGeom>
                <a:avLst/>
                <a:gdLst>
                  <a:gd name="connsiteX0" fmla="*/ 0 w 4544009"/>
                  <a:gd name="connsiteY0" fmla="*/ 2680828 h 2680924"/>
                  <a:gd name="connsiteX1" fmla="*/ 2015413 w 4544009"/>
                  <a:gd name="connsiteY1" fmla="*/ 2942 h 2680924"/>
                  <a:gd name="connsiteX2" fmla="*/ 3181739 w 4544009"/>
                  <a:gd name="connsiteY2" fmla="*/ 2167644 h 2680924"/>
                  <a:gd name="connsiteX3" fmla="*/ 4544009 w 4544009"/>
                  <a:gd name="connsiteY3" fmla="*/ 2680828 h 2680924"/>
                  <a:gd name="connsiteX0" fmla="*/ 0 w 4544009"/>
                  <a:gd name="connsiteY0" fmla="*/ 2746059 h 2746170"/>
                  <a:gd name="connsiteX1" fmla="*/ 1576874 w 4544009"/>
                  <a:gd name="connsiteY1" fmla="*/ 2859 h 2746170"/>
                  <a:gd name="connsiteX2" fmla="*/ 3181739 w 4544009"/>
                  <a:gd name="connsiteY2" fmla="*/ 2232875 h 2746170"/>
                  <a:gd name="connsiteX3" fmla="*/ 4544009 w 4544009"/>
                  <a:gd name="connsiteY3" fmla="*/ 2746059 h 2746170"/>
                  <a:gd name="connsiteX0" fmla="*/ 0 w 4544009"/>
                  <a:gd name="connsiteY0" fmla="*/ 2354760 h 2354816"/>
                  <a:gd name="connsiteX1" fmla="*/ 1558213 w 4544009"/>
                  <a:gd name="connsiteY1" fmla="*/ 3446 h 2354816"/>
                  <a:gd name="connsiteX2" fmla="*/ 3181739 w 4544009"/>
                  <a:gd name="connsiteY2" fmla="*/ 1841576 h 2354816"/>
                  <a:gd name="connsiteX3" fmla="*/ 4544009 w 4544009"/>
                  <a:gd name="connsiteY3" fmla="*/ 2354760 h 2354816"/>
                  <a:gd name="connsiteX0" fmla="*/ 0 w 4544009"/>
                  <a:gd name="connsiteY0" fmla="*/ 2364072 h 2364129"/>
                  <a:gd name="connsiteX1" fmla="*/ 1539551 w 4544009"/>
                  <a:gd name="connsiteY1" fmla="*/ 3428 h 2364129"/>
                  <a:gd name="connsiteX2" fmla="*/ 3181739 w 4544009"/>
                  <a:gd name="connsiteY2" fmla="*/ 1850888 h 2364129"/>
                  <a:gd name="connsiteX3" fmla="*/ 4544009 w 4544009"/>
                  <a:gd name="connsiteY3" fmla="*/ 2364072 h 2364129"/>
                  <a:gd name="connsiteX0" fmla="*/ 0 w 4544009"/>
                  <a:gd name="connsiteY0" fmla="*/ 2360687 h 2360744"/>
                  <a:gd name="connsiteX1" fmla="*/ 1539551 w 4544009"/>
                  <a:gd name="connsiteY1" fmla="*/ 43 h 2360744"/>
                  <a:gd name="connsiteX2" fmla="*/ 3181739 w 4544009"/>
                  <a:gd name="connsiteY2" fmla="*/ 1847503 h 2360744"/>
                  <a:gd name="connsiteX3" fmla="*/ 4544009 w 4544009"/>
                  <a:gd name="connsiteY3" fmla="*/ 2360687 h 2360744"/>
                  <a:gd name="connsiteX0" fmla="*/ 0 w 4544009"/>
                  <a:gd name="connsiteY0" fmla="*/ 2360704 h 2360761"/>
                  <a:gd name="connsiteX1" fmla="*/ 1539551 w 4544009"/>
                  <a:gd name="connsiteY1" fmla="*/ 60 h 2360761"/>
                  <a:gd name="connsiteX2" fmla="*/ 3181739 w 4544009"/>
                  <a:gd name="connsiteY2" fmla="*/ 1847520 h 2360761"/>
                  <a:gd name="connsiteX3" fmla="*/ 4544009 w 4544009"/>
                  <a:gd name="connsiteY3" fmla="*/ 2360704 h 2360761"/>
                  <a:gd name="connsiteX0" fmla="*/ 0 w 4544009"/>
                  <a:gd name="connsiteY0" fmla="*/ 2362243 h 2362300"/>
                  <a:gd name="connsiteX1" fmla="*/ 1539551 w 4544009"/>
                  <a:gd name="connsiteY1" fmla="*/ 1599 h 2362300"/>
                  <a:gd name="connsiteX2" fmla="*/ 3181739 w 4544009"/>
                  <a:gd name="connsiteY2" fmla="*/ 1849059 h 2362300"/>
                  <a:gd name="connsiteX3" fmla="*/ 4544009 w 4544009"/>
                  <a:gd name="connsiteY3" fmla="*/ 2362243 h 2362300"/>
                  <a:gd name="connsiteX0" fmla="*/ 0 w 4544009"/>
                  <a:gd name="connsiteY0" fmla="*/ 2365632 h 2365689"/>
                  <a:gd name="connsiteX1" fmla="*/ 1539551 w 4544009"/>
                  <a:gd name="connsiteY1" fmla="*/ 4988 h 2365689"/>
                  <a:gd name="connsiteX2" fmla="*/ 3181739 w 4544009"/>
                  <a:gd name="connsiteY2" fmla="*/ 1852448 h 2365689"/>
                  <a:gd name="connsiteX3" fmla="*/ 4544009 w 4544009"/>
                  <a:gd name="connsiteY3" fmla="*/ 2365632 h 2365689"/>
                  <a:gd name="connsiteX0" fmla="*/ 0 w 4544009"/>
                  <a:gd name="connsiteY0" fmla="*/ 2362351 h 2363344"/>
                  <a:gd name="connsiteX1" fmla="*/ 1539551 w 4544009"/>
                  <a:gd name="connsiteY1" fmla="*/ 1707 h 2363344"/>
                  <a:gd name="connsiteX2" fmla="*/ 3069771 w 4544009"/>
                  <a:gd name="connsiteY2" fmla="*/ 1989126 h 2363344"/>
                  <a:gd name="connsiteX3" fmla="*/ 4544009 w 4544009"/>
                  <a:gd name="connsiteY3" fmla="*/ 2362351 h 2363344"/>
                </a:gdLst>
                <a:ahLst/>
                <a:cxnLst>
                  <a:cxn ang="0">
                    <a:pos x="connsiteX0" y="connsiteY0"/>
                  </a:cxn>
                  <a:cxn ang="0">
                    <a:pos x="connsiteX1" y="connsiteY1"/>
                  </a:cxn>
                  <a:cxn ang="0">
                    <a:pos x="connsiteX2" y="connsiteY2"/>
                  </a:cxn>
                  <a:cxn ang="0">
                    <a:pos x="connsiteX3" y="connsiteY3"/>
                  </a:cxn>
                </a:cxnLst>
                <a:rect l="l" t="t" r="r" b="b"/>
                <a:pathLst>
                  <a:path w="4544009" h="2363344">
                    <a:moveTo>
                      <a:pt x="0" y="2362351"/>
                    </a:moveTo>
                    <a:cubicBezTo>
                      <a:pt x="742561" y="1066173"/>
                      <a:pt x="1027923" y="63911"/>
                      <a:pt x="1539551" y="1707"/>
                    </a:cubicBezTo>
                    <a:cubicBezTo>
                      <a:pt x="2051180" y="-60497"/>
                      <a:pt x="2569028" y="1595685"/>
                      <a:pt x="3069771" y="1989126"/>
                    </a:cubicBezTo>
                    <a:cubicBezTo>
                      <a:pt x="3570514" y="2382567"/>
                      <a:pt x="4316964" y="2365461"/>
                      <a:pt x="4544009" y="2362351"/>
                    </a:cubicBezTo>
                  </a:path>
                </a:pathLst>
              </a:custGeom>
              <a:noFill/>
              <a:ln w="57150" cap="rnd">
                <a:solidFill>
                  <a:schemeClr val="bg2">
                    <a:lumMod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BB8A3482-DCDC-476E-8C51-BAA2FC063EDA}"/>
                  </a:ext>
                </a:extLst>
              </p:cNvPr>
              <p:cNvSpPr/>
              <p:nvPr/>
            </p:nvSpPr>
            <p:spPr>
              <a:xfrm rot="1073562">
                <a:off x="8202730" y="4043049"/>
                <a:ext cx="1602364" cy="583014"/>
              </a:xfrm>
              <a:prstGeom prst="rect">
                <a:avLst/>
              </a:prstGeom>
              <a:noFill/>
            </p:spPr>
            <p:txBody>
              <a:bodyPr wrap="none" lIns="91440" tIns="45720" rIns="91440" bIns="45720">
                <a:prstTxWarp prst="textArchDown">
                  <a:avLst>
                    <a:gd name="adj" fmla="val 21512685"/>
                  </a:avLst>
                </a:prstTxWarp>
                <a:spAutoFit/>
              </a:bodyPr>
              <a:lstStyle/>
              <a:p>
                <a:pPr algn="ctr"/>
                <a:r>
                  <a:rPr lang="en-US" sz="1600" cap="small" dirty="0">
                    <a:ln w="0"/>
                  </a:rPr>
                  <a:t>e</a:t>
                </a:r>
                <a:r>
                  <a:rPr lang="en-US" sz="1600" b="0" cap="small" spc="0" dirty="0">
                    <a:ln w="0"/>
                  </a:rPr>
                  <a:t>pidemic curve</a:t>
                </a:r>
              </a:p>
            </p:txBody>
          </p:sp>
          <p:grpSp>
            <p:nvGrpSpPr>
              <p:cNvPr id="61" name="Group 60">
                <a:extLst>
                  <a:ext uri="{FF2B5EF4-FFF2-40B4-BE49-F238E27FC236}">
                    <a16:creationId xmlns:a16="http://schemas.microsoft.com/office/drawing/2014/main" id="{BD53C6DF-5D30-4A1D-8DDB-B61C00D7A143}"/>
                  </a:ext>
                </a:extLst>
              </p:cNvPr>
              <p:cNvGrpSpPr/>
              <p:nvPr/>
            </p:nvGrpSpPr>
            <p:grpSpPr>
              <a:xfrm>
                <a:off x="4345249" y="1823393"/>
                <a:ext cx="5846715" cy="3010406"/>
                <a:chOff x="4407161" y="1823393"/>
                <a:chExt cx="5846715" cy="3010406"/>
              </a:xfrm>
            </p:grpSpPr>
            <p:cxnSp>
              <p:nvCxnSpPr>
                <p:cNvPr id="67" name="Straight Connector 66">
                  <a:extLst>
                    <a:ext uri="{FF2B5EF4-FFF2-40B4-BE49-F238E27FC236}">
                      <a16:creationId xmlns:a16="http://schemas.microsoft.com/office/drawing/2014/main" id="{7282AE0A-F3FE-407D-8EE9-ACC8F910328A}"/>
                    </a:ext>
                  </a:extLst>
                </p:cNvPr>
                <p:cNvCxnSpPr>
                  <a:cxnSpLocks/>
                </p:cNvCxnSpPr>
                <p:nvPr/>
              </p:nvCxnSpPr>
              <p:spPr>
                <a:xfrm>
                  <a:off x="4407161" y="4833799"/>
                  <a:ext cx="5846715" cy="0"/>
                </a:xfrm>
                <a:prstGeom prst="line">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277FA53-E7B5-4A5F-90BC-ACE4D6E71B71}"/>
                    </a:ext>
                  </a:extLst>
                </p:cNvPr>
                <p:cNvCxnSpPr>
                  <a:cxnSpLocks/>
                </p:cNvCxnSpPr>
                <p:nvPr/>
              </p:nvCxnSpPr>
              <p:spPr>
                <a:xfrm>
                  <a:off x="4407161" y="1823393"/>
                  <a:ext cx="0" cy="3010406"/>
                </a:xfrm>
                <a:prstGeom prst="line">
                  <a:avLst/>
                </a:prstGeom>
                <a:ln w="28575">
                  <a:solidFill>
                    <a:schemeClr val="bg2">
                      <a:lumMod val="25000"/>
                    </a:schemeClr>
                  </a:solidFill>
                  <a:headEnd type="triangle" w="med" len="med"/>
                  <a:tailEnd type="none"/>
                </a:ln>
              </p:spPr>
              <p:style>
                <a:lnRef idx="1">
                  <a:schemeClr val="accent1"/>
                </a:lnRef>
                <a:fillRef idx="0">
                  <a:schemeClr val="accent1"/>
                </a:fillRef>
                <a:effectRef idx="0">
                  <a:schemeClr val="accent1"/>
                </a:effectRef>
                <a:fontRef idx="minor">
                  <a:schemeClr val="tx1"/>
                </a:fontRef>
              </p:style>
            </p:cxnSp>
          </p:grpSp>
        </p:grpSp>
      </p:grpSp>
      <p:pic>
        <p:nvPicPr>
          <p:cNvPr id="36" name="Picture 35" descr="A picture containing table&#10;&#10;Description automatically generated">
            <a:extLst>
              <a:ext uri="{FF2B5EF4-FFF2-40B4-BE49-F238E27FC236}">
                <a16:creationId xmlns:a16="http://schemas.microsoft.com/office/drawing/2014/main" id="{54F3D75B-C339-47B5-A7F1-D677E04DD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197" y="4109156"/>
            <a:ext cx="1243066" cy="687223"/>
          </a:xfrm>
          <a:prstGeom prst="rect">
            <a:avLst/>
          </a:prstGeom>
        </p:spPr>
      </p:pic>
      <p:sp>
        <p:nvSpPr>
          <p:cNvPr id="2" name="TextBox 1">
            <a:extLst>
              <a:ext uri="{FF2B5EF4-FFF2-40B4-BE49-F238E27FC236}">
                <a16:creationId xmlns:a16="http://schemas.microsoft.com/office/drawing/2014/main" id="{2E41D6CE-02A1-4502-B6E6-A97FCDD6AF95}"/>
              </a:ext>
            </a:extLst>
          </p:cNvPr>
          <p:cNvSpPr txBox="1"/>
          <p:nvPr/>
        </p:nvSpPr>
        <p:spPr>
          <a:xfrm>
            <a:off x="793504" y="2736750"/>
            <a:ext cx="2996952" cy="584775"/>
          </a:xfrm>
          <a:prstGeom prst="rect">
            <a:avLst/>
          </a:prstGeom>
          <a:noFill/>
        </p:spPr>
        <p:txBody>
          <a:bodyPr wrap="square" rtlCol="0">
            <a:spAutoFit/>
          </a:bodyPr>
          <a:lstStyle/>
          <a:p>
            <a:r>
              <a:rPr lang="en-US" sz="1600" cap="small" dirty="0"/>
              <a:t>Late detection and response, due to lacking surveillance</a:t>
            </a:r>
          </a:p>
        </p:txBody>
      </p:sp>
      <p:sp>
        <p:nvSpPr>
          <p:cNvPr id="30" name="Isosceles Triangle 29">
            <a:extLst>
              <a:ext uri="{FF2B5EF4-FFF2-40B4-BE49-F238E27FC236}">
                <a16:creationId xmlns:a16="http://schemas.microsoft.com/office/drawing/2014/main" id="{A91E55C1-08FC-4F53-A3A2-6134A12D8429}"/>
              </a:ext>
            </a:extLst>
          </p:cNvPr>
          <p:cNvSpPr/>
          <p:nvPr/>
        </p:nvSpPr>
        <p:spPr>
          <a:xfrm flipV="1">
            <a:off x="6670185" y="2081943"/>
            <a:ext cx="282461" cy="265525"/>
          </a:xfrm>
          <a:prstGeom prst="triangle">
            <a:avLst/>
          </a:prstGeom>
          <a:solidFill>
            <a:srgbClr val="EE334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584C0164-E72F-41D7-A856-8E29C0E849F7}"/>
              </a:ext>
            </a:extLst>
          </p:cNvPr>
          <p:cNvSpPr/>
          <p:nvPr/>
        </p:nvSpPr>
        <p:spPr>
          <a:xfrm rot="16200000" flipV="1">
            <a:off x="5184966" y="4133192"/>
            <a:ext cx="282461" cy="265525"/>
          </a:xfrm>
          <a:prstGeom prst="triangle">
            <a:avLst/>
          </a:prstGeom>
          <a:solidFill>
            <a:schemeClr val="accent6">
              <a:lumMod val="90000"/>
              <a:lumOff val="1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6C25B06F-3E45-4463-AE6E-3B1E600B8D1D}"/>
              </a:ext>
            </a:extLst>
          </p:cNvPr>
          <p:cNvSpPr/>
          <p:nvPr/>
        </p:nvSpPr>
        <p:spPr>
          <a:xfrm rot="16200000" flipV="1">
            <a:off x="467551" y="3600006"/>
            <a:ext cx="282461" cy="265525"/>
          </a:xfrm>
          <a:prstGeom prst="triangle">
            <a:avLst/>
          </a:prstGeom>
          <a:solidFill>
            <a:schemeClr val="accent6">
              <a:lumMod val="90000"/>
              <a:lumOff val="1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047EF3AE-84CF-469C-BA97-2D905E5D68A1}"/>
              </a:ext>
            </a:extLst>
          </p:cNvPr>
          <p:cNvSpPr/>
          <p:nvPr/>
        </p:nvSpPr>
        <p:spPr>
          <a:xfrm rot="16200000" flipV="1">
            <a:off x="467551" y="2779351"/>
            <a:ext cx="282461" cy="265525"/>
          </a:xfrm>
          <a:prstGeom prst="triangle">
            <a:avLst/>
          </a:prstGeom>
          <a:solidFill>
            <a:srgbClr val="EE334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DCA5148-433E-4138-BDAC-CBE2EE318F0E}"/>
              </a:ext>
            </a:extLst>
          </p:cNvPr>
          <p:cNvSpPr/>
          <p:nvPr/>
        </p:nvSpPr>
        <p:spPr>
          <a:xfrm>
            <a:off x="1756299" y="5854180"/>
            <a:ext cx="8679402" cy="369332"/>
          </a:xfrm>
          <a:prstGeom prst="rect">
            <a:avLst/>
          </a:prstGeom>
        </p:spPr>
        <p:txBody>
          <a:bodyPr wrap="square">
            <a:spAutoFit/>
          </a:bodyPr>
          <a:lstStyle/>
          <a:p>
            <a:pPr algn="ctr"/>
            <a:r>
              <a:rPr lang="en-US" cap="small">
                <a:solidFill>
                  <a:schemeClr val="bg1"/>
                </a:solidFill>
              </a:rPr>
              <a:t> CBS enables </a:t>
            </a:r>
            <a:r>
              <a:rPr lang="en-US" u="sng" cap="small">
                <a:solidFill>
                  <a:schemeClr val="bg1"/>
                </a:solidFill>
              </a:rPr>
              <a:t>early detection</a:t>
            </a:r>
            <a:r>
              <a:rPr lang="en-US" cap="small">
                <a:solidFill>
                  <a:schemeClr val="bg1"/>
                </a:solidFill>
              </a:rPr>
              <a:t> and </a:t>
            </a:r>
            <a:r>
              <a:rPr lang="en-US" u="sng" cap="small">
                <a:solidFill>
                  <a:schemeClr val="bg1"/>
                </a:solidFill>
              </a:rPr>
              <a:t>early action</a:t>
            </a:r>
            <a:endParaRPr lang="en-US" u="sng" cap="small" dirty="0">
              <a:solidFill>
                <a:schemeClr val="bg1"/>
              </a:solidFill>
            </a:endParaRPr>
          </a:p>
        </p:txBody>
      </p:sp>
      <p:pic>
        <p:nvPicPr>
          <p:cNvPr id="29" name="Picture 28" descr="A picture containing table&#10;&#10;Description automatically generated">
            <a:extLst>
              <a:ext uri="{FF2B5EF4-FFF2-40B4-BE49-F238E27FC236}">
                <a16:creationId xmlns:a16="http://schemas.microsoft.com/office/drawing/2014/main" id="{10E08EC8-8412-49C7-AF7D-8D7E38C6AF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197" y="4109156"/>
            <a:ext cx="1243066" cy="687223"/>
          </a:xfrm>
          <a:prstGeom prst="rect">
            <a:avLst/>
          </a:prstGeom>
        </p:spPr>
      </p:pic>
    </p:spTree>
    <p:extLst>
      <p:ext uri="{BB962C8B-B14F-4D97-AF65-F5344CB8AC3E}">
        <p14:creationId xmlns:p14="http://schemas.microsoft.com/office/powerpoint/2010/main" val="2931503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4" grpId="0" animBg="1"/>
      <p:bldP spid="19" grpId="0"/>
      <p:bldP spid="19" grpId="1"/>
      <p:bldP spid="43" grpId="0"/>
      <p:bldP spid="2" grpId="0"/>
      <p:bldP spid="30" grpId="0" animBg="1"/>
      <p:bldP spid="31" grpId="0" animBg="1"/>
      <p:bldP spid="31" grpId="1" animBg="1"/>
      <p:bldP spid="32" grpId="0" animBg="1"/>
      <p:bldP spid="32" grpId="1"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3020118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60"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ED358CC-13A0-4121-91FD-67E3DD643959}"/>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706F1B7-9672-48AD-B028-7078C769693E}"/>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30</a:t>
            </a:fld>
            <a:endParaRPr lang="en-US" dirty="0"/>
          </a:p>
        </p:txBody>
      </p:sp>
      <p:grpSp>
        <p:nvGrpSpPr>
          <p:cNvPr id="23" name="Group 22">
            <a:extLst>
              <a:ext uri="{FF2B5EF4-FFF2-40B4-BE49-F238E27FC236}">
                <a16:creationId xmlns:a16="http://schemas.microsoft.com/office/drawing/2014/main" id="{63ECB702-F64E-4140-9926-8CEF13B66544}"/>
              </a:ext>
            </a:extLst>
          </p:cNvPr>
          <p:cNvGrpSpPr/>
          <p:nvPr/>
        </p:nvGrpSpPr>
        <p:grpSpPr>
          <a:xfrm>
            <a:off x="1150883" y="416857"/>
            <a:ext cx="1083214" cy="1083214"/>
            <a:chOff x="4370185" y="5205952"/>
            <a:chExt cx="1188720" cy="1188720"/>
          </a:xfrm>
        </p:grpSpPr>
        <p:sp>
          <p:nvSpPr>
            <p:cNvPr id="24" name="Oval 23">
              <a:extLst>
                <a:ext uri="{FF2B5EF4-FFF2-40B4-BE49-F238E27FC236}">
                  <a16:creationId xmlns:a16="http://schemas.microsoft.com/office/drawing/2014/main" id="{90F1A0C7-DB79-423D-9690-2D5D3E1A9FFA}"/>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picture containing drawing&#10;&#10;Description automatically generated">
              <a:extLst>
                <a:ext uri="{FF2B5EF4-FFF2-40B4-BE49-F238E27FC236}">
                  <a16:creationId xmlns:a16="http://schemas.microsoft.com/office/drawing/2014/main" id="{6049473B-FA79-49CC-8547-4D0B7280FA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26" name="TextBox 25">
            <a:extLst>
              <a:ext uri="{FF2B5EF4-FFF2-40B4-BE49-F238E27FC236}">
                <a16:creationId xmlns:a16="http://schemas.microsoft.com/office/drawing/2014/main" id="{74F7D310-3D85-43D1-811C-3E3E8DC6AC08}"/>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27" name="Straight Connector 26">
            <a:extLst>
              <a:ext uri="{FF2B5EF4-FFF2-40B4-BE49-F238E27FC236}">
                <a16:creationId xmlns:a16="http://schemas.microsoft.com/office/drawing/2014/main" id="{21F44D82-5D2C-493E-9C07-DDA8330B8093}"/>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B2D815B-952A-4F37-A475-4033F9B6A864}"/>
              </a:ext>
            </a:extLst>
          </p:cNvPr>
          <p:cNvGrpSpPr/>
          <p:nvPr/>
        </p:nvGrpSpPr>
        <p:grpSpPr>
          <a:xfrm>
            <a:off x="724668" y="2345335"/>
            <a:ext cx="2609273" cy="4985980"/>
            <a:chOff x="891583" y="2238241"/>
            <a:chExt cx="2609273" cy="4985980"/>
          </a:xfrm>
        </p:grpSpPr>
        <p:cxnSp>
          <p:nvCxnSpPr>
            <p:cNvPr id="46" name="Straight Connector 45">
              <a:extLst>
                <a:ext uri="{FF2B5EF4-FFF2-40B4-BE49-F238E27FC236}">
                  <a16:creationId xmlns:a16="http://schemas.microsoft.com/office/drawing/2014/main" id="{B69097C8-6E7C-4230-80CE-7CE5426CD002}"/>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0008B3-39B6-43A6-BE50-9F9FD22AE92B}"/>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DEC8E6E-2241-4B91-916F-A2700A70AA69}"/>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cap="small" dirty="0">
                  <a:solidFill>
                    <a:schemeClr val="bg1"/>
                  </a:solidFill>
                </a:rPr>
                <a:t>User list</a:t>
              </a:r>
            </a:p>
            <a:p>
              <a:pPr marL="365760">
                <a:lnSpc>
                  <a:spcPct val="150000"/>
                </a:lnSpc>
              </a:pPr>
              <a:r>
                <a:rPr lang="en-US" sz="1400" cap="small" dirty="0">
                  <a:solidFill>
                    <a:schemeClr val="bg1"/>
                  </a:solidFill>
                </a:rPr>
                <a:t>Settings</a:t>
              </a:r>
            </a:p>
            <a:p>
              <a:pPr>
                <a:lnSpc>
                  <a:spcPct val="150000"/>
                </a:lnSpc>
              </a:pPr>
              <a:r>
                <a:rPr lang="en-US" b="1"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28" name="Oval 27">
              <a:extLst>
                <a:ext uri="{FF2B5EF4-FFF2-40B4-BE49-F238E27FC236}">
                  <a16:creationId xmlns:a16="http://schemas.microsoft.com/office/drawing/2014/main" id="{6B141635-1814-4DAD-B963-26E639CBD086}"/>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17F3F19A-92AB-4B1A-8E2A-8AA3BD0C38DF}"/>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Oval 30">
              <a:extLst>
                <a:ext uri="{FF2B5EF4-FFF2-40B4-BE49-F238E27FC236}">
                  <a16:creationId xmlns:a16="http://schemas.microsoft.com/office/drawing/2014/main" id="{3D2E37FC-936C-4A98-827C-CD87C2A32505}"/>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Oval 31">
              <a:extLst>
                <a:ext uri="{FF2B5EF4-FFF2-40B4-BE49-F238E27FC236}">
                  <a16:creationId xmlns:a16="http://schemas.microsoft.com/office/drawing/2014/main" id="{1DF0078B-A42D-4798-B12A-4370AF052FD3}"/>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Oval 32">
              <a:extLst>
                <a:ext uri="{FF2B5EF4-FFF2-40B4-BE49-F238E27FC236}">
                  <a16:creationId xmlns:a16="http://schemas.microsoft.com/office/drawing/2014/main" id="{80806F11-82FB-484B-842C-4B4C2B0EBC7B}"/>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Oval 33">
              <a:extLst>
                <a:ext uri="{FF2B5EF4-FFF2-40B4-BE49-F238E27FC236}">
                  <a16:creationId xmlns:a16="http://schemas.microsoft.com/office/drawing/2014/main" id="{1997E74F-21A8-4E40-8112-8F943FB1C441}"/>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Oval 34">
              <a:extLst>
                <a:ext uri="{FF2B5EF4-FFF2-40B4-BE49-F238E27FC236}">
                  <a16:creationId xmlns:a16="http://schemas.microsoft.com/office/drawing/2014/main" id="{9A1493D7-AA5A-44A8-884D-05B11AFDB0FD}"/>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Oval 35">
              <a:extLst>
                <a:ext uri="{FF2B5EF4-FFF2-40B4-BE49-F238E27FC236}">
                  <a16:creationId xmlns:a16="http://schemas.microsoft.com/office/drawing/2014/main" id="{250251D2-0291-4286-BCEE-015B2F56ED87}"/>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Oval 42">
              <a:extLst>
                <a:ext uri="{FF2B5EF4-FFF2-40B4-BE49-F238E27FC236}">
                  <a16:creationId xmlns:a16="http://schemas.microsoft.com/office/drawing/2014/main" id="{8E577131-EC01-44CA-8330-1F57291E3321}"/>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Oval 43">
              <a:extLst>
                <a:ext uri="{FF2B5EF4-FFF2-40B4-BE49-F238E27FC236}">
                  <a16:creationId xmlns:a16="http://schemas.microsoft.com/office/drawing/2014/main" id="{82F63938-0F1D-450F-8094-F7793A913C36}"/>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14857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1610262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224"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31</a:t>
            </a:fld>
            <a:endParaRPr lang="en-US" dirty="0"/>
          </a:p>
        </p:txBody>
      </p:sp>
      <p:pic>
        <p:nvPicPr>
          <p:cNvPr id="45" name="Google Shape;354;p44" descr="image66.png">
            <a:extLst>
              <a:ext uri="{FF2B5EF4-FFF2-40B4-BE49-F238E27FC236}">
                <a16:creationId xmlns:a16="http://schemas.microsoft.com/office/drawing/2014/main" id="{6124CC64-BF2D-42B9-A293-BBBD59F84EAB}"/>
              </a:ext>
            </a:extLst>
          </p:cNvPr>
          <p:cNvPicPr preferRelativeResize="0"/>
          <p:nvPr/>
        </p:nvPicPr>
        <p:blipFill rotWithShape="1">
          <a:blip r:embed="rId7">
            <a:alphaModFix/>
          </a:blip>
          <a:srcRect/>
          <a:stretch/>
        </p:blipFill>
        <p:spPr>
          <a:xfrm>
            <a:off x="3858225" y="781892"/>
            <a:ext cx="7870095" cy="5294216"/>
          </a:xfrm>
          <a:prstGeom prst="rect">
            <a:avLst/>
          </a:prstGeom>
          <a:noFill/>
          <a:ln>
            <a:noFill/>
          </a:ln>
        </p:spPr>
      </p:pic>
      <p:sp>
        <p:nvSpPr>
          <p:cNvPr id="46" name="Rectangle 45">
            <a:extLst>
              <a:ext uri="{FF2B5EF4-FFF2-40B4-BE49-F238E27FC236}">
                <a16:creationId xmlns:a16="http://schemas.microsoft.com/office/drawing/2014/main" id="{0D9A4563-4590-407D-B23A-BB1EBF6E8954}"/>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47D5EE05-9046-4338-9729-62F5375897F0}"/>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1EFA95F7-86C0-4048-9FC9-3DD9F948161F}"/>
              </a:ext>
            </a:extLst>
          </p:cNvPr>
          <p:cNvGrpSpPr/>
          <p:nvPr/>
        </p:nvGrpSpPr>
        <p:grpSpPr>
          <a:xfrm>
            <a:off x="107057" y="416857"/>
            <a:ext cx="3170866" cy="1867012"/>
            <a:chOff x="107057" y="416857"/>
            <a:chExt cx="3170866" cy="1867012"/>
          </a:xfrm>
        </p:grpSpPr>
        <p:grpSp>
          <p:nvGrpSpPr>
            <p:cNvPr id="48" name="Group 47">
              <a:extLst>
                <a:ext uri="{FF2B5EF4-FFF2-40B4-BE49-F238E27FC236}">
                  <a16:creationId xmlns:a16="http://schemas.microsoft.com/office/drawing/2014/main" id="{C2E859AE-A359-4EE3-95D8-42DAE362927F}"/>
                </a:ext>
              </a:extLst>
            </p:cNvPr>
            <p:cNvGrpSpPr/>
            <p:nvPr/>
          </p:nvGrpSpPr>
          <p:grpSpPr>
            <a:xfrm>
              <a:off x="1150883" y="416857"/>
              <a:ext cx="1083214" cy="1083214"/>
              <a:chOff x="4370185" y="5205952"/>
              <a:chExt cx="1188720" cy="1188720"/>
            </a:xfrm>
          </p:grpSpPr>
          <p:sp>
            <p:nvSpPr>
              <p:cNvPr id="49" name="Oval 48">
                <a:extLst>
                  <a:ext uri="{FF2B5EF4-FFF2-40B4-BE49-F238E27FC236}">
                    <a16:creationId xmlns:a16="http://schemas.microsoft.com/office/drawing/2014/main" id="{A654209E-94C4-4E1E-91E6-98F010292576}"/>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descr="A picture containing drawing&#10;&#10;Description automatically generated">
                <a:extLst>
                  <a:ext uri="{FF2B5EF4-FFF2-40B4-BE49-F238E27FC236}">
                    <a16:creationId xmlns:a16="http://schemas.microsoft.com/office/drawing/2014/main" id="{5F673B63-65A5-49D6-A0AA-438B6C8E7C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51" name="TextBox 50">
              <a:extLst>
                <a:ext uri="{FF2B5EF4-FFF2-40B4-BE49-F238E27FC236}">
                  <a16:creationId xmlns:a16="http://schemas.microsoft.com/office/drawing/2014/main" id="{ABD914C8-F457-484C-AFA5-9452B291FC59}"/>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52" name="Straight Connector 51">
              <a:extLst>
                <a:ext uri="{FF2B5EF4-FFF2-40B4-BE49-F238E27FC236}">
                  <a16:creationId xmlns:a16="http://schemas.microsoft.com/office/drawing/2014/main" id="{8F0F6BFA-0E92-4984-87BF-AAB8F90FC33E}"/>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9ACAB8A-F1F8-4E38-B07D-E29309FF05C1}"/>
              </a:ext>
            </a:extLst>
          </p:cNvPr>
          <p:cNvGrpSpPr/>
          <p:nvPr/>
        </p:nvGrpSpPr>
        <p:grpSpPr>
          <a:xfrm>
            <a:off x="724668" y="2345335"/>
            <a:ext cx="2609273" cy="4985980"/>
            <a:chOff x="891583" y="2238241"/>
            <a:chExt cx="2609273" cy="4985980"/>
          </a:xfrm>
        </p:grpSpPr>
        <p:cxnSp>
          <p:nvCxnSpPr>
            <p:cNvPr id="54" name="Straight Connector 53">
              <a:extLst>
                <a:ext uri="{FF2B5EF4-FFF2-40B4-BE49-F238E27FC236}">
                  <a16:creationId xmlns:a16="http://schemas.microsoft.com/office/drawing/2014/main" id="{45D00758-1E38-4975-9B2B-84E21EBED815}"/>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4D5B871-E828-41CD-BA33-CCCA50D40F98}"/>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B8998F9-73AB-4C17-BEE6-5330C1C60F04}"/>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cap="small" dirty="0">
                  <a:solidFill>
                    <a:schemeClr val="bg1"/>
                  </a:solidFill>
                </a:rPr>
                <a:t>User list</a:t>
              </a:r>
            </a:p>
            <a:p>
              <a:pPr marL="365760">
                <a:lnSpc>
                  <a:spcPct val="150000"/>
                </a:lnSpc>
              </a:pPr>
              <a:r>
                <a:rPr lang="en-US" sz="1400" cap="small" dirty="0">
                  <a:solidFill>
                    <a:schemeClr val="bg1"/>
                  </a:solidFill>
                </a:rPr>
                <a:t>Settings</a:t>
              </a:r>
            </a:p>
            <a:p>
              <a:pPr>
                <a:lnSpc>
                  <a:spcPct val="150000"/>
                </a:lnSpc>
              </a:pPr>
              <a:r>
                <a:rPr lang="en-US" b="1" cap="small" dirty="0">
                  <a:solidFill>
                    <a:schemeClr val="bg1"/>
                  </a:solidFill>
                </a:rPr>
                <a:t>Projects</a:t>
              </a:r>
            </a:p>
            <a:p>
              <a:pPr marL="365760">
                <a:lnSpc>
                  <a:spcPct val="150000"/>
                </a:lnSpc>
              </a:pPr>
              <a:r>
                <a:rPr lang="en-US" sz="1400" b="1"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57" name="Oval 56">
              <a:extLst>
                <a:ext uri="{FF2B5EF4-FFF2-40B4-BE49-F238E27FC236}">
                  <a16:creationId xmlns:a16="http://schemas.microsoft.com/office/drawing/2014/main" id="{5746DA9D-DB40-46DC-8AF4-45545AE4DE26}"/>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a:extLst>
                <a:ext uri="{FF2B5EF4-FFF2-40B4-BE49-F238E27FC236}">
                  <a16:creationId xmlns:a16="http://schemas.microsoft.com/office/drawing/2014/main" id="{B9EFBF6E-99AF-487C-BD70-E2549A080EED}"/>
                </a:ext>
              </a:extLst>
            </p:cNvPr>
            <p:cNvSpPr/>
            <p:nvPr/>
          </p:nvSpPr>
          <p:spPr>
            <a:xfrm>
              <a:off x="1096552" y="4639652"/>
              <a:ext cx="129895" cy="12989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099B2F9B-567E-4A8B-A3BC-08FB54B53A3E}"/>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Oval 59">
              <a:extLst>
                <a:ext uri="{FF2B5EF4-FFF2-40B4-BE49-F238E27FC236}">
                  <a16:creationId xmlns:a16="http://schemas.microsoft.com/office/drawing/2014/main" id="{212C340E-C3E6-4CBE-8C5F-E3127F74C01B}"/>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Oval 60">
              <a:extLst>
                <a:ext uri="{FF2B5EF4-FFF2-40B4-BE49-F238E27FC236}">
                  <a16:creationId xmlns:a16="http://schemas.microsoft.com/office/drawing/2014/main" id="{39C72941-1819-4619-BBA0-A25A56B89A50}"/>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Oval 61">
              <a:extLst>
                <a:ext uri="{FF2B5EF4-FFF2-40B4-BE49-F238E27FC236}">
                  <a16:creationId xmlns:a16="http://schemas.microsoft.com/office/drawing/2014/main" id="{7A46D02E-2E98-46CF-B28F-21C42C4908BC}"/>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Oval 62">
              <a:extLst>
                <a:ext uri="{FF2B5EF4-FFF2-40B4-BE49-F238E27FC236}">
                  <a16:creationId xmlns:a16="http://schemas.microsoft.com/office/drawing/2014/main" id="{B188B6F2-8B43-46C4-AFEB-7A07558E9EC1}"/>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Oval 63">
              <a:extLst>
                <a:ext uri="{FF2B5EF4-FFF2-40B4-BE49-F238E27FC236}">
                  <a16:creationId xmlns:a16="http://schemas.microsoft.com/office/drawing/2014/main" id="{7164BC1C-61B3-40C0-8F67-AC9DC08DA5A9}"/>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Oval 64">
              <a:extLst>
                <a:ext uri="{FF2B5EF4-FFF2-40B4-BE49-F238E27FC236}">
                  <a16:creationId xmlns:a16="http://schemas.microsoft.com/office/drawing/2014/main" id="{5F3C1EE6-098B-4615-9442-57B0BCA23383}"/>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Oval 65">
              <a:extLst>
                <a:ext uri="{FF2B5EF4-FFF2-40B4-BE49-F238E27FC236}">
                  <a16:creationId xmlns:a16="http://schemas.microsoft.com/office/drawing/2014/main" id="{50CECE2A-859D-4AE6-8824-8B25E9B484E1}"/>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2" name="Picture 1">
            <a:extLst>
              <a:ext uri="{FF2B5EF4-FFF2-40B4-BE49-F238E27FC236}">
                <a16:creationId xmlns:a16="http://schemas.microsoft.com/office/drawing/2014/main" id="{E054FA31-4ACA-4952-9961-7C9E349B4E34}"/>
              </a:ext>
            </a:extLst>
          </p:cNvPr>
          <p:cNvPicPr>
            <a:picLocks noChangeAspect="1"/>
          </p:cNvPicPr>
          <p:nvPr/>
        </p:nvPicPr>
        <p:blipFill rotWithShape="1">
          <a:blip r:embed="rId9"/>
          <a:srcRect b="12997"/>
          <a:stretch/>
        </p:blipFill>
        <p:spPr>
          <a:xfrm>
            <a:off x="5131378" y="1539033"/>
            <a:ext cx="5309794" cy="3652581"/>
          </a:xfrm>
          <a:prstGeom prst="rect">
            <a:avLst/>
          </a:prstGeom>
        </p:spPr>
      </p:pic>
    </p:spTree>
    <p:extLst>
      <p:ext uri="{BB962C8B-B14F-4D97-AF65-F5344CB8AC3E}">
        <p14:creationId xmlns:p14="http://schemas.microsoft.com/office/powerpoint/2010/main" val="4247741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4F29DC6-C9C7-4B05-8933-D7DC1E9B20AF}"/>
              </a:ext>
            </a:extLst>
          </p:cNvPr>
          <p:cNvPicPr>
            <a:picLocks noChangeAspect="1"/>
          </p:cNvPicPr>
          <p:nvPr/>
        </p:nvPicPr>
        <p:blipFill rotWithShape="1">
          <a:blip r:embed="rId5"/>
          <a:srcRect b="12997"/>
          <a:stretch/>
        </p:blipFill>
        <p:spPr>
          <a:xfrm>
            <a:off x="3889904" y="500129"/>
            <a:ext cx="7913229" cy="5443471"/>
          </a:xfrm>
          <a:prstGeom prst="rect">
            <a:avLst/>
          </a:prstGeom>
          <a:ln w="19050">
            <a:solidFill>
              <a:schemeClr val="bg1">
                <a:lumMod val="75000"/>
              </a:schemeClr>
            </a:solidFill>
          </a:ln>
          <a:effectLst>
            <a:outerShdw blurRad="50800" dist="38100" dir="5400000" algn="t" rotWithShape="0">
              <a:prstClr val="black">
                <a:alpha val="40000"/>
              </a:prstClr>
            </a:outerShdw>
          </a:effectLst>
        </p:spPr>
      </p:pic>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1811678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613" name="think-cell Slide" r:id="rId6" imgW="395" imgH="394" progId="TCLayout.ActiveDocument.1">
                  <p:embed/>
                </p:oleObj>
              </mc:Choice>
              <mc:Fallback>
                <p:oleObj name="think-cell Slide" r:id="rId6"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32</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382730" y="130797"/>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Projects list</a:t>
            </a:r>
          </a:p>
        </p:txBody>
      </p:sp>
      <p:sp>
        <p:nvSpPr>
          <p:cNvPr id="44" name="Rectangle 43">
            <a:extLst>
              <a:ext uri="{FF2B5EF4-FFF2-40B4-BE49-F238E27FC236}">
                <a16:creationId xmlns:a16="http://schemas.microsoft.com/office/drawing/2014/main" id="{DA2294FE-47C5-4E6A-9099-DFCF9AEF9C75}"/>
              </a:ext>
            </a:extLst>
          </p:cNvPr>
          <p:cNvSpPr/>
          <p:nvPr/>
        </p:nvSpPr>
        <p:spPr>
          <a:xfrm>
            <a:off x="4602" y="1920054"/>
            <a:ext cx="3381481" cy="3562514"/>
          </a:xfrm>
          <a:prstGeom prst="rect">
            <a:avLst/>
          </a:prstGeom>
        </p:spPr>
        <p:txBody>
          <a:bodyPr wrap="square">
            <a:spAutoFit/>
          </a:bodyPr>
          <a:lstStyle/>
          <a:p>
            <a:pPr>
              <a:spcBef>
                <a:spcPts val="300"/>
              </a:spcBef>
              <a:spcAft>
                <a:spcPts val="300"/>
              </a:spcAft>
            </a:pPr>
            <a:r>
              <a:rPr lang="nb-NO" dirty="0" err="1"/>
              <a:t>Accessible</a:t>
            </a:r>
            <a:r>
              <a:rPr lang="nb-NO" dirty="0"/>
              <a:t> by managers, </a:t>
            </a:r>
            <a:r>
              <a:rPr lang="nb-NO" dirty="0" err="1"/>
              <a:t>technical</a:t>
            </a:r>
            <a:r>
              <a:rPr lang="nb-NO" dirty="0"/>
              <a:t> </a:t>
            </a:r>
            <a:r>
              <a:rPr lang="nb-NO" dirty="0" err="1"/>
              <a:t>advisors</a:t>
            </a:r>
            <a:r>
              <a:rPr lang="nb-NO" dirty="0"/>
              <a:t> and data </a:t>
            </a:r>
            <a:r>
              <a:rPr lang="nb-NO" dirty="0" err="1"/>
              <a:t>consumers</a:t>
            </a:r>
            <a:r>
              <a:rPr lang="nb-NO" dirty="0"/>
              <a:t>.</a:t>
            </a:r>
          </a:p>
          <a:p>
            <a:pPr>
              <a:spcBef>
                <a:spcPts val="300"/>
              </a:spcBef>
              <a:spcAft>
                <a:spcPts val="300"/>
              </a:spcAft>
            </a:pPr>
            <a:endParaRPr lang="nb-NO" b="1" dirty="0"/>
          </a:p>
          <a:p>
            <a:pPr>
              <a:spcBef>
                <a:spcPts val="300"/>
              </a:spcBef>
              <a:spcAft>
                <a:spcPts val="300"/>
              </a:spcAft>
            </a:pPr>
            <a:r>
              <a:rPr lang="nb-NO" sz="1600" b="1" dirty="0" err="1">
                <a:latin typeface="Open Sans" panose="020B0606030504020204" pitchFamily="34" charset="0"/>
                <a:ea typeface="Open Sans" panose="020B0606030504020204" pitchFamily="34" charset="0"/>
                <a:cs typeface="Open Sans" panose="020B0606030504020204" pitchFamily="34" charset="0"/>
              </a:rPr>
              <a:t>Gives</a:t>
            </a:r>
            <a:r>
              <a:rPr lang="nb-NO" sz="1600" b="1" dirty="0">
                <a:latin typeface="Open Sans" panose="020B0606030504020204" pitchFamily="34" charset="0"/>
                <a:ea typeface="Open Sans" panose="020B0606030504020204" pitchFamily="34" charset="0"/>
                <a:cs typeface="Open Sans" panose="020B0606030504020204" pitchFamily="34" charset="0"/>
              </a:rPr>
              <a:t> an overview of:</a:t>
            </a:r>
            <a:endParaRPr lang="nb-NO" sz="1600" dirty="0">
              <a:latin typeface="Open Sans" panose="020B0606030504020204" pitchFamily="34" charset="0"/>
              <a:ea typeface="Open Sans" panose="020B0606030504020204" pitchFamily="34" charset="0"/>
              <a:cs typeface="Open Sans" panose="020B0606030504020204" pitchFamily="34" charset="0"/>
            </a:endParaRPr>
          </a:p>
          <a:p>
            <a:pPr lvl="1" indent="-285750">
              <a:buFont typeface="Arial" panose="020B0604020202020204" pitchFamily="34" charset="0"/>
              <a:buChar char="•"/>
            </a:pPr>
            <a:r>
              <a:rPr lang="nb-NO" sz="1600" dirty="0">
                <a:latin typeface="Open Sans" panose="020B0606030504020204" pitchFamily="34" charset="0"/>
                <a:ea typeface="Open Sans" panose="020B0606030504020204" pitchFamily="34" charset="0"/>
                <a:cs typeface="Open Sans" panose="020B0606030504020204" pitchFamily="34" charset="0"/>
              </a:rPr>
              <a:t>All </a:t>
            </a:r>
            <a:r>
              <a:rPr lang="nb-NO" sz="1600" dirty="0" err="1">
                <a:latin typeface="Open Sans" panose="020B0606030504020204" pitchFamily="34" charset="0"/>
                <a:ea typeface="Open Sans" panose="020B0606030504020204" pitchFamily="34" charset="0"/>
                <a:cs typeface="Open Sans" panose="020B0606030504020204" pitchFamily="34" charset="0"/>
              </a:rPr>
              <a:t>projects</a:t>
            </a:r>
            <a:r>
              <a:rPr lang="nb-NO" sz="1600" dirty="0">
                <a:latin typeface="Open Sans" panose="020B0606030504020204" pitchFamily="34" charset="0"/>
                <a:ea typeface="Open Sans" panose="020B0606030504020204" pitchFamily="34" charset="0"/>
                <a:cs typeface="Open Sans" panose="020B0606030504020204" pitchFamily="34" charset="0"/>
              </a:rPr>
              <a:t> in </a:t>
            </a:r>
            <a:r>
              <a:rPr lang="nb-NO" sz="1600" dirty="0" err="1">
                <a:latin typeface="Open Sans" panose="020B0606030504020204" pitchFamily="34" charset="0"/>
                <a:ea typeface="Open Sans" panose="020B0606030504020204" pitchFamily="34" charset="0"/>
                <a:cs typeface="Open Sans" panose="020B0606030504020204" pitchFamily="34" charset="0"/>
              </a:rPr>
              <a:t>one</a:t>
            </a:r>
            <a:r>
              <a:rPr lang="nb-NO" sz="1600" dirty="0">
                <a:latin typeface="Open Sans" panose="020B0606030504020204" pitchFamily="34" charset="0"/>
                <a:ea typeface="Open Sans" panose="020B0606030504020204" pitchFamily="34" charset="0"/>
                <a:cs typeface="Open Sans" panose="020B0606030504020204" pitchFamily="34" charset="0"/>
              </a:rPr>
              <a:t> </a:t>
            </a:r>
            <a:r>
              <a:rPr lang="nb-NO" sz="1600" dirty="0" err="1">
                <a:latin typeface="Open Sans" panose="020B0606030504020204" pitchFamily="34" charset="0"/>
                <a:ea typeface="Open Sans" panose="020B0606030504020204" pitchFamily="34" charset="0"/>
                <a:cs typeface="Open Sans" panose="020B0606030504020204" pitchFamily="34" charset="0"/>
              </a:rPr>
              <a:t>national</a:t>
            </a:r>
            <a:r>
              <a:rPr lang="nb-NO" sz="1600" dirty="0">
                <a:latin typeface="Open Sans" panose="020B0606030504020204" pitchFamily="34" charset="0"/>
                <a:ea typeface="Open Sans" panose="020B0606030504020204" pitchFamily="34" charset="0"/>
                <a:cs typeface="Open Sans" panose="020B0606030504020204" pitchFamily="34" charset="0"/>
              </a:rPr>
              <a:t> </a:t>
            </a:r>
            <a:r>
              <a:rPr lang="nb-NO" sz="1600" dirty="0" err="1">
                <a:latin typeface="Open Sans" panose="020B0606030504020204" pitchFamily="34" charset="0"/>
                <a:ea typeface="Open Sans" panose="020B0606030504020204" pitchFamily="34" charset="0"/>
                <a:cs typeface="Open Sans" panose="020B0606030504020204" pitchFamily="34" charset="0"/>
              </a:rPr>
              <a:t>society</a:t>
            </a:r>
            <a:endParaRPr lang="nb-NO" sz="1600" dirty="0">
              <a:latin typeface="Open Sans" panose="020B0606030504020204" pitchFamily="34" charset="0"/>
              <a:ea typeface="Open Sans" panose="020B0606030504020204" pitchFamily="34" charset="0"/>
              <a:cs typeface="Open Sans" panose="020B0606030504020204" pitchFamily="34" charset="0"/>
            </a:endParaRPr>
          </a:p>
          <a:p>
            <a:pPr marL="171450" lvl="1"/>
            <a:endParaRPr lang="nb-NO"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300"/>
              </a:spcBef>
              <a:spcAft>
                <a:spcPts val="300"/>
              </a:spcAft>
            </a:pPr>
            <a:r>
              <a:rPr lang="nb-NO" sz="1600" b="1" dirty="0" err="1">
                <a:latin typeface="Open Sans" panose="020B0606030504020204" pitchFamily="34" charset="0"/>
                <a:ea typeface="Open Sans" panose="020B0606030504020204" pitchFamily="34" charset="0"/>
                <a:cs typeface="Open Sans" panose="020B0606030504020204" pitchFamily="34" charset="0"/>
              </a:rPr>
              <a:t>Possible</a:t>
            </a:r>
            <a:r>
              <a:rPr lang="nb-NO" sz="1600" b="1" dirty="0">
                <a:latin typeface="Open Sans" panose="020B0606030504020204" pitchFamily="34" charset="0"/>
                <a:ea typeface="Open Sans" panose="020B0606030504020204" pitchFamily="34" charset="0"/>
                <a:cs typeface="Open Sans" panose="020B0606030504020204" pitchFamily="34" charset="0"/>
              </a:rPr>
              <a:t> to:</a:t>
            </a:r>
            <a:endParaRPr lang="nb-NO" sz="1600" dirty="0">
              <a:latin typeface="Open Sans" panose="020B0606030504020204" pitchFamily="34" charset="0"/>
              <a:ea typeface="Open Sans" panose="020B0606030504020204" pitchFamily="34" charset="0"/>
              <a:cs typeface="Open Sans" panose="020B0606030504020204" pitchFamily="34" charset="0"/>
            </a:endParaRPr>
          </a:p>
          <a:p>
            <a:pPr lvl="1" indent="-285750">
              <a:buFont typeface="Arial" panose="020B0604020202020204" pitchFamily="34" charset="0"/>
              <a:buChar char="•"/>
            </a:pPr>
            <a:r>
              <a:rPr lang="nb-NO" sz="1600" dirty="0" err="1">
                <a:latin typeface="Open Sans" panose="020B0606030504020204" pitchFamily="34" charset="0"/>
                <a:ea typeface="Open Sans" panose="020B0606030504020204" pitchFamily="34" charset="0"/>
                <a:cs typeface="Open Sans" panose="020B0606030504020204" pitchFamily="34" charset="0"/>
              </a:rPr>
              <a:t>Add</a:t>
            </a:r>
            <a:r>
              <a:rPr lang="nb-NO" sz="1600" dirty="0">
                <a:latin typeface="Open Sans" panose="020B0606030504020204" pitchFamily="34" charset="0"/>
                <a:ea typeface="Open Sans" panose="020B0606030504020204" pitchFamily="34" charset="0"/>
                <a:cs typeface="Open Sans" panose="020B0606030504020204" pitchFamily="34" charset="0"/>
              </a:rPr>
              <a:t> </a:t>
            </a:r>
            <a:r>
              <a:rPr lang="nb-NO" sz="1600" dirty="0" err="1">
                <a:latin typeface="Open Sans" panose="020B0606030504020204" pitchFamily="34" charset="0"/>
                <a:ea typeface="Open Sans" panose="020B0606030504020204" pitchFamily="34" charset="0"/>
                <a:cs typeface="Open Sans" panose="020B0606030504020204" pitchFamily="34" charset="0"/>
              </a:rPr>
              <a:t>project</a:t>
            </a:r>
            <a:endParaRPr lang="nb-NO" sz="1600" dirty="0">
              <a:latin typeface="Open Sans" panose="020B0606030504020204" pitchFamily="34" charset="0"/>
              <a:ea typeface="Open Sans" panose="020B0606030504020204" pitchFamily="34" charset="0"/>
              <a:cs typeface="Open Sans" panose="020B0606030504020204" pitchFamily="34" charset="0"/>
            </a:endParaRPr>
          </a:p>
          <a:p>
            <a:pPr lvl="1" indent="-285750">
              <a:buFont typeface="Arial" panose="020B0604020202020204" pitchFamily="34" charset="0"/>
              <a:buChar char="•"/>
            </a:pPr>
            <a:r>
              <a:rPr lang="nb-NO" sz="1600" dirty="0">
                <a:latin typeface="Open Sans" panose="020B0606030504020204" pitchFamily="34" charset="0"/>
                <a:ea typeface="Open Sans" panose="020B0606030504020204" pitchFamily="34" charset="0"/>
                <a:cs typeface="Open Sans" panose="020B0606030504020204" pitchFamily="34" charset="0"/>
              </a:rPr>
              <a:t>Close </a:t>
            </a:r>
            <a:r>
              <a:rPr lang="nb-NO" sz="1600" dirty="0" err="1">
                <a:latin typeface="Open Sans" panose="020B0606030504020204" pitchFamily="34" charset="0"/>
                <a:ea typeface="Open Sans" panose="020B0606030504020204" pitchFamily="34" charset="0"/>
                <a:cs typeface="Open Sans" panose="020B0606030504020204" pitchFamily="34" charset="0"/>
              </a:rPr>
              <a:t>project</a:t>
            </a:r>
            <a:endParaRPr lang="nb-NO" sz="1600" dirty="0">
              <a:latin typeface="Open Sans" panose="020B0606030504020204" pitchFamily="34" charset="0"/>
              <a:ea typeface="Open Sans" panose="020B0606030504020204" pitchFamily="34" charset="0"/>
              <a:cs typeface="Open Sans" panose="020B0606030504020204" pitchFamily="34" charset="0"/>
            </a:endParaRPr>
          </a:p>
          <a:p>
            <a:pPr indent="-285750"/>
            <a:endParaRPr lang="nb-NO" sz="1600" dirty="0"/>
          </a:p>
        </p:txBody>
      </p:sp>
      <p:sp>
        <p:nvSpPr>
          <p:cNvPr id="4" name="Rectangle 3">
            <a:extLst>
              <a:ext uri="{FF2B5EF4-FFF2-40B4-BE49-F238E27FC236}">
                <a16:creationId xmlns:a16="http://schemas.microsoft.com/office/drawing/2014/main" id="{AEA1674C-5729-46A1-B5CB-B88C0781BC38}"/>
              </a:ext>
            </a:extLst>
          </p:cNvPr>
          <p:cNvSpPr/>
          <p:nvPr/>
        </p:nvSpPr>
        <p:spPr>
          <a:xfrm>
            <a:off x="10579397" y="1640826"/>
            <a:ext cx="1131454" cy="36462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ctangle 16">
            <a:extLst>
              <a:ext uri="{FF2B5EF4-FFF2-40B4-BE49-F238E27FC236}">
                <a16:creationId xmlns:a16="http://schemas.microsoft.com/office/drawing/2014/main" id="{504AF7E2-3FF0-40C6-9CDC-F310EC651F07}"/>
              </a:ext>
            </a:extLst>
          </p:cNvPr>
          <p:cNvSpPr/>
          <p:nvPr/>
        </p:nvSpPr>
        <p:spPr>
          <a:xfrm>
            <a:off x="11257896" y="2498808"/>
            <a:ext cx="340662" cy="30064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6" name="Group 25">
            <a:extLst>
              <a:ext uri="{FF2B5EF4-FFF2-40B4-BE49-F238E27FC236}">
                <a16:creationId xmlns:a16="http://schemas.microsoft.com/office/drawing/2014/main" id="{04A0471A-8B86-425D-A959-5B25A3702716}"/>
              </a:ext>
            </a:extLst>
          </p:cNvPr>
          <p:cNvGrpSpPr/>
          <p:nvPr/>
        </p:nvGrpSpPr>
        <p:grpSpPr>
          <a:xfrm>
            <a:off x="184559" y="6304072"/>
            <a:ext cx="416641" cy="416641"/>
            <a:chOff x="4370185" y="5205952"/>
            <a:chExt cx="1188720" cy="1188720"/>
          </a:xfrm>
          <a:noFill/>
        </p:grpSpPr>
        <p:sp>
          <p:nvSpPr>
            <p:cNvPr id="28" name="Oval 27">
              <a:extLst>
                <a:ext uri="{FF2B5EF4-FFF2-40B4-BE49-F238E27FC236}">
                  <a16:creationId xmlns:a16="http://schemas.microsoft.com/office/drawing/2014/main" id="{F1989A78-B5EB-40AC-BCFF-FA3312C2F76C}"/>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9" name="Picture 28" descr="A picture containing drawing&#10;&#10;Description automatically generated">
              <a:extLst>
                <a:ext uri="{FF2B5EF4-FFF2-40B4-BE49-F238E27FC236}">
                  <a16:creationId xmlns:a16="http://schemas.microsoft.com/office/drawing/2014/main" id="{246F3748-787B-43E5-8F75-4E57588B14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0" name="Rectangle 29">
            <a:extLst>
              <a:ext uri="{FF2B5EF4-FFF2-40B4-BE49-F238E27FC236}">
                <a16:creationId xmlns:a16="http://schemas.microsoft.com/office/drawing/2014/main" id="{D070302E-FAC1-4FBD-BA6B-2BFD7C9E2B87}"/>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1" name="Straight Connector 30">
            <a:extLst>
              <a:ext uri="{FF2B5EF4-FFF2-40B4-BE49-F238E27FC236}">
                <a16:creationId xmlns:a16="http://schemas.microsoft.com/office/drawing/2014/main" id="{453D322C-40E7-4E5E-B17A-D67B0F013A9F}"/>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7" name="Graphic 36" descr="Classroom">
            <a:extLst>
              <a:ext uri="{FF2B5EF4-FFF2-40B4-BE49-F238E27FC236}">
                <a16:creationId xmlns:a16="http://schemas.microsoft.com/office/drawing/2014/main" id="{91FCD318-4139-4F23-88AF-C91CAFA328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38" name="TextBox 37">
            <a:extLst>
              <a:ext uri="{FF2B5EF4-FFF2-40B4-BE49-F238E27FC236}">
                <a16:creationId xmlns:a16="http://schemas.microsoft.com/office/drawing/2014/main" id="{FE7BF409-12D4-4256-9A00-9BF65473A800}"/>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9" name="Oval 38">
            <a:extLst>
              <a:ext uri="{FF2B5EF4-FFF2-40B4-BE49-F238E27FC236}">
                <a16:creationId xmlns:a16="http://schemas.microsoft.com/office/drawing/2014/main" id="{B7204D74-A68D-4725-8E65-61494F021F2C}"/>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583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3079642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634"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B0F5FA52-8167-4C32-8BA0-F9538EC3A712}"/>
              </a:ext>
            </a:extLst>
          </p:cNvPr>
          <p:cNvSpPr>
            <a:spLocks noGrp="1"/>
          </p:cNvSpPr>
          <p:nvPr>
            <p:ph type="sldNum" sz="quarter" idx="12"/>
          </p:nvPr>
        </p:nvSpPr>
        <p:spPr/>
        <p:txBody>
          <a:bodyPr/>
          <a:lstStyle/>
          <a:p>
            <a:fld id="{4564040C-0060-4F7C-A574-261334DA3326}" type="slidenum">
              <a:rPr lang="nb-NO" smtClean="0"/>
              <a:t>33</a:t>
            </a:fld>
            <a:endParaRPr lang="nb-NO"/>
          </a:p>
        </p:txBody>
      </p:sp>
      <p:sp>
        <p:nvSpPr>
          <p:cNvPr id="34" name="TextBox 33">
            <a:extLst>
              <a:ext uri="{FF2B5EF4-FFF2-40B4-BE49-F238E27FC236}">
                <a16:creationId xmlns:a16="http://schemas.microsoft.com/office/drawing/2014/main" id="{8A449CA1-D135-4B93-B0A0-1E17601F1A8F}"/>
              </a:ext>
            </a:extLst>
          </p:cNvPr>
          <p:cNvSpPr txBox="1"/>
          <p:nvPr/>
        </p:nvSpPr>
        <p:spPr>
          <a:xfrm>
            <a:off x="382730" y="130797"/>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overview</a:t>
            </a:r>
          </a:p>
        </p:txBody>
      </p:sp>
      <p:sp>
        <p:nvSpPr>
          <p:cNvPr id="43" name="Rectangle 42">
            <a:extLst>
              <a:ext uri="{FF2B5EF4-FFF2-40B4-BE49-F238E27FC236}">
                <a16:creationId xmlns:a16="http://schemas.microsoft.com/office/drawing/2014/main" id="{D4AA3173-C4DA-490B-AC4E-88A04D48F7EE}"/>
              </a:ext>
            </a:extLst>
          </p:cNvPr>
          <p:cNvSpPr/>
          <p:nvPr/>
        </p:nvSpPr>
        <p:spPr>
          <a:xfrm>
            <a:off x="-12125" y="1985838"/>
            <a:ext cx="3398214" cy="2377574"/>
          </a:xfrm>
          <a:prstGeom prst="rect">
            <a:avLst/>
          </a:prstGeom>
        </p:spPr>
        <p:txBody>
          <a:bodyPr wrap="square">
            <a:spAutoFit/>
          </a:bodyPr>
          <a:lstStyle/>
          <a:p>
            <a:pPr>
              <a:spcBef>
                <a:spcPts val="300"/>
              </a:spcBef>
              <a:spcAft>
                <a:spcPts val="300"/>
              </a:spcAft>
            </a:pPr>
            <a:r>
              <a:rPr lang="nb-NO" b="1" dirty="0" err="1"/>
              <a:t>Add</a:t>
            </a:r>
            <a:r>
              <a:rPr lang="nb-NO" b="1" dirty="0"/>
              <a:t> </a:t>
            </a:r>
            <a:r>
              <a:rPr lang="nb-NO" b="1" dirty="0" err="1"/>
              <a:t>project</a:t>
            </a:r>
            <a:r>
              <a:rPr lang="nb-NO" b="1" dirty="0"/>
              <a:t>:</a:t>
            </a:r>
          </a:p>
          <a:p>
            <a:pPr lvl="1" indent="-342900">
              <a:buFont typeface="Arial" panose="020B0604020202020204" pitchFamily="34" charset="0"/>
              <a:buChar char="•"/>
            </a:pPr>
            <a:r>
              <a:rPr lang="nb-NO" sz="1600" dirty="0"/>
              <a:t>Project name </a:t>
            </a:r>
          </a:p>
          <a:p>
            <a:pPr lvl="1" indent="-342900">
              <a:buFont typeface="Arial" panose="020B0604020202020204" pitchFamily="34" charset="0"/>
              <a:buChar char="•"/>
            </a:pPr>
            <a:r>
              <a:rPr lang="nb-NO" sz="1600" dirty="0"/>
              <a:t>Time Zone </a:t>
            </a:r>
          </a:p>
          <a:p>
            <a:pPr lvl="1" indent="-342900">
              <a:buFont typeface="Arial" panose="020B0604020202020204" pitchFamily="34" charset="0"/>
              <a:buChar char="•"/>
            </a:pPr>
            <a:r>
              <a:rPr lang="nb-NO" sz="1600" dirty="0"/>
              <a:t>Health risks/</a:t>
            </a:r>
            <a:r>
              <a:rPr lang="nb-NO" sz="1600" dirty="0" err="1"/>
              <a:t>events</a:t>
            </a:r>
            <a:endParaRPr lang="nb-NO" sz="1600" dirty="0"/>
          </a:p>
          <a:p>
            <a:pPr lvl="1" indent="-342900">
              <a:buFont typeface="Arial" panose="020B0604020202020204" pitchFamily="34" charset="0"/>
              <a:buChar char="•"/>
            </a:pPr>
            <a:r>
              <a:rPr lang="en-GB" sz="1600" dirty="0"/>
              <a:t>Configure community definitions, feedback messages and alert rules</a:t>
            </a:r>
          </a:p>
          <a:p>
            <a:pPr lvl="1" indent="-342900">
              <a:buFont typeface="Arial" panose="020B0604020202020204" pitchFamily="34" charset="0"/>
              <a:buChar char="•"/>
            </a:pPr>
            <a:r>
              <a:rPr lang="en-GB" sz="1600" dirty="0"/>
              <a:t>Add email and phone number for alert notifications</a:t>
            </a:r>
            <a:endParaRPr lang="nb-NO" sz="1600" dirty="0"/>
          </a:p>
        </p:txBody>
      </p:sp>
      <p:grpSp>
        <p:nvGrpSpPr>
          <p:cNvPr id="17" name="Group 16">
            <a:extLst>
              <a:ext uri="{FF2B5EF4-FFF2-40B4-BE49-F238E27FC236}">
                <a16:creationId xmlns:a16="http://schemas.microsoft.com/office/drawing/2014/main" id="{1B2B8587-2CF6-457A-9EB3-652DD2323C4C}"/>
              </a:ext>
            </a:extLst>
          </p:cNvPr>
          <p:cNvGrpSpPr/>
          <p:nvPr/>
        </p:nvGrpSpPr>
        <p:grpSpPr>
          <a:xfrm>
            <a:off x="184559" y="6304072"/>
            <a:ext cx="416641" cy="416641"/>
            <a:chOff x="4370185" y="5205952"/>
            <a:chExt cx="1188720" cy="1188720"/>
          </a:xfrm>
          <a:noFill/>
        </p:grpSpPr>
        <p:sp>
          <p:nvSpPr>
            <p:cNvPr id="18" name="Oval 17">
              <a:extLst>
                <a:ext uri="{FF2B5EF4-FFF2-40B4-BE49-F238E27FC236}">
                  <a16:creationId xmlns:a16="http://schemas.microsoft.com/office/drawing/2014/main" id="{171925B3-8E4A-40BB-A7D9-CD5702EA7A17}"/>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Picture 18" descr="A picture containing drawing&#10;&#10;Description automatically generated">
              <a:extLst>
                <a:ext uri="{FF2B5EF4-FFF2-40B4-BE49-F238E27FC236}">
                  <a16:creationId xmlns:a16="http://schemas.microsoft.com/office/drawing/2014/main" id="{73DC2708-2B5F-4477-B31F-3D8E5B1D1C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0" name="Rectangle 19">
            <a:extLst>
              <a:ext uri="{FF2B5EF4-FFF2-40B4-BE49-F238E27FC236}">
                <a16:creationId xmlns:a16="http://schemas.microsoft.com/office/drawing/2014/main" id="{6628FE0C-92D6-46ED-AD1F-65C6A8E4A3F6}"/>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1" name="Straight Connector 20">
            <a:extLst>
              <a:ext uri="{FF2B5EF4-FFF2-40B4-BE49-F238E27FC236}">
                <a16:creationId xmlns:a16="http://schemas.microsoft.com/office/drawing/2014/main" id="{5473D9E5-DDA4-4DA6-BC0D-9EC0DA15C1C5}"/>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Graphic 22" descr="Classroom">
            <a:extLst>
              <a:ext uri="{FF2B5EF4-FFF2-40B4-BE49-F238E27FC236}">
                <a16:creationId xmlns:a16="http://schemas.microsoft.com/office/drawing/2014/main" id="{60CEEBDE-A035-4C26-91F8-033018802A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25" name="TextBox 24">
            <a:extLst>
              <a:ext uri="{FF2B5EF4-FFF2-40B4-BE49-F238E27FC236}">
                <a16:creationId xmlns:a16="http://schemas.microsoft.com/office/drawing/2014/main" id="{8371D78E-94CC-4F50-A610-9E68D6C5F3C3}"/>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6" name="Oval 25">
            <a:extLst>
              <a:ext uri="{FF2B5EF4-FFF2-40B4-BE49-F238E27FC236}">
                <a16:creationId xmlns:a16="http://schemas.microsoft.com/office/drawing/2014/main" id="{D44971A4-EAB0-48BB-BDD4-0AF77B8F4BC7}"/>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C2F9F12-B4F6-4634-AB1D-7D8A93AEF7FB}"/>
              </a:ext>
            </a:extLst>
          </p:cNvPr>
          <p:cNvPicPr>
            <a:picLocks noChangeAspect="1"/>
          </p:cNvPicPr>
          <p:nvPr/>
        </p:nvPicPr>
        <p:blipFill>
          <a:blip r:embed="rId10"/>
          <a:stretch>
            <a:fillRect/>
          </a:stretch>
        </p:blipFill>
        <p:spPr>
          <a:xfrm>
            <a:off x="4136473" y="431565"/>
            <a:ext cx="6803493" cy="5803304"/>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49E6F7F4-CFAD-439A-8077-C9BD2D0FD949}"/>
              </a:ext>
            </a:extLst>
          </p:cNvPr>
          <p:cNvPicPr>
            <a:picLocks noChangeAspect="1"/>
          </p:cNvPicPr>
          <p:nvPr/>
        </p:nvPicPr>
        <p:blipFill>
          <a:blip r:embed="rId11"/>
          <a:stretch>
            <a:fillRect/>
          </a:stretch>
        </p:blipFill>
        <p:spPr>
          <a:xfrm>
            <a:off x="4136473" y="6234869"/>
            <a:ext cx="6803492" cy="3578668"/>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2FE16227-97DA-4104-9DE0-98E1A2E0C190}"/>
              </a:ext>
            </a:extLst>
          </p:cNvPr>
          <p:cNvSpPr/>
          <p:nvPr/>
        </p:nvSpPr>
        <p:spPr>
          <a:xfrm>
            <a:off x="4136472" y="3200400"/>
            <a:ext cx="6803494" cy="3795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99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8.33333E-7 2.59259E-6 L -0.00013 -0.45556 " pathEditMode="relative" rAng="0" ptsTypes="AA">
                                      <p:cBhvr>
                                        <p:cTn id="12" dur="2000" fill="hold"/>
                                        <p:tgtEl>
                                          <p:spTgt spid="28"/>
                                        </p:tgtEl>
                                        <p:attrNameLst>
                                          <p:attrName>ppt_x</p:attrName>
                                          <p:attrName>ppt_y</p:attrName>
                                        </p:attrNameLst>
                                      </p:cBhvr>
                                      <p:rCtr x="-13" y="-22778"/>
                                    </p:animMotion>
                                  </p:childTnLst>
                                </p:cTn>
                              </p:par>
                              <p:par>
                                <p:cTn id="13" presetID="1" presetClass="entr" presetSubtype="0" fill="hold" nodeType="withEffect">
                                  <p:stCondLst>
                                    <p:cond delay="0"/>
                                  </p:stCondLst>
                                  <p:childTnLst>
                                    <p:set>
                                      <p:cBhvr>
                                        <p:cTn id="1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3370071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62"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ctangle 29">
            <a:extLst>
              <a:ext uri="{FF2B5EF4-FFF2-40B4-BE49-F238E27FC236}">
                <a16:creationId xmlns:a16="http://schemas.microsoft.com/office/drawing/2014/main" id="{212B793D-E79C-40A7-B719-D69BC2C8E5AD}"/>
              </a:ext>
            </a:extLst>
          </p:cNvPr>
          <p:cNvSpPr/>
          <p:nvPr/>
        </p:nvSpPr>
        <p:spPr>
          <a:xfrm>
            <a:off x="3854393" y="2136144"/>
            <a:ext cx="7656080" cy="2800767"/>
          </a:xfrm>
          <a:prstGeom prst="rect">
            <a:avLst/>
          </a:prstGeom>
        </p:spPr>
        <p:txBody>
          <a:bodyPr wrap="square">
            <a:spAutoFit/>
          </a:bodyPr>
          <a:lstStyle/>
          <a:p>
            <a:pPr marL="514350" indent="-514350">
              <a:spcBef>
                <a:spcPts val="600"/>
              </a:spcBef>
              <a:spcAft>
                <a:spcPts val="600"/>
              </a:spcAft>
              <a:buClr>
                <a:srgbClr val="980C16"/>
              </a:buClr>
              <a:buSzPct val="125000"/>
              <a:buFont typeface="+mj-lt"/>
              <a:buAutoNum type="alphaUcPeriod"/>
            </a:pPr>
            <a:r>
              <a:rPr lang="en-GB" dirty="0"/>
              <a:t>What is important to know before adding a new project?</a:t>
            </a:r>
          </a:p>
          <a:p>
            <a:pPr marL="514350" indent="-514350">
              <a:spcBef>
                <a:spcPts val="600"/>
              </a:spcBef>
              <a:spcAft>
                <a:spcPts val="600"/>
              </a:spcAft>
              <a:buClr>
                <a:srgbClr val="980C16"/>
              </a:buClr>
              <a:buSzPct val="125000"/>
              <a:buFont typeface="+mj-lt"/>
              <a:buAutoNum type="alphaUcPeriod"/>
            </a:pPr>
            <a:r>
              <a:rPr lang="en-GB" dirty="0"/>
              <a:t>Can you think about what you need to consider before making alert rules? </a:t>
            </a:r>
          </a:p>
          <a:p>
            <a:pPr marL="514350" indent="-514350">
              <a:spcBef>
                <a:spcPts val="600"/>
              </a:spcBef>
              <a:spcAft>
                <a:spcPts val="600"/>
              </a:spcAft>
              <a:buClr>
                <a:srgbClr val="980C16"/>
              </a:buClr>
              <a:buSzPct val="125000"/>
              <a:buFont typeface="+mj-lt"/>
              <a:buAutoNum type="alphaUcPeriod"/>
            </a:pPr>
            <a:r>
              <a:rPr lang="en-GB" dirty="0"/>
              <a:t>Which health risks/events should be present in many contexts?</a:t>
            </a:r>
          </a:p>
          <a:p>
            <a:pPr marL="514350" indent="-514350">
              <a:spcBef>
                <a:spcPts val="600"/>
              </a:spcBef>
              <a:spcAft>
                <a:spcPts val="600"/>
              </a:spcAft>
              <a:buClr>
                <a:srgbClr val="980C16"/>
              </a:buClr>
              <a:buSzPct val="125000"/>
              <a:buFont typeface="+mj-lt"/>
              <a:buAutoNum type="alphaUcPeriod"/>
            </a:pPr>
            <a:r>
              <a:rPr lang="en-GB" dirty="0"/>
              <a:t>Which time zone do you configure?</a:t>
            </a:r>
          </a:p>
          <a:p>
            <a:pPr marL="514350" indent="-514350">
              <a:spcBef>
                <a:spcPts val="600"/>
              </a:spcBef>
              <a:spcAft>
                <a:spcPts val="600"/>
              </a:spcAft>
              <a:buClr>
                <a:srgbClr val="980C16"/>
              </a:buClr>
              <a:buSzPct val="125000"/>
              <a:buFont typeface="+mj-lt"/>
              <a:buAutoNum type="alphaUcPeriod"/>
            </a:pPr>
            <a:r>
              <a:rPr lang="en-GB" dirty="0"/>
              <a:t>Add a new project in </a:t>
            </a:r>
            <a:r>
              <a:rPr lang="en-GB" dirty="0" err="1"/>
              <a:t>Nyss</a:t>
            </a:r>
            <a:r>
              <a:rPr lang="en-GB" dirty="0"/>
              <a:t>. Set up some reasonable alert rules.</a:t>
            </a:r>
          </a:p>
          <a:p>
            <a:pPr marL="514350" indent="-514350">
              <a:spcBef>
                <a:spcPts val="600"/>
              </a:spcBef>
              <a:spcAft>
                <a:spcPts val="600"/>
              </a:spcAft>
              <a:buClr>
                <a:srgbClr val="980C16"/>
              </a:buClr>
              <a:buSzPct val="125000"/>
              <a:buFont typeface="+mj-lt"/>
              <a:buAutoNum type="alphaUcPeriod"/>
            </a:pPr>
            <a:r>
              <a:rPr lang="en-GB" dirty="0"/>
              <a:t>What happens if you close a project?</a:t>
            </a:r>
          </a:p>
        </p:txBody>
      </p:sp>
      <p:sp>
        <p:nvSpPr>
          <p:cNvPr id="3" name="Slide Number Placeholder 2">
            <a:extLst>
              <a:ext uri="{FF2B5EF4-FFF2-40B4-BE49-F238E27FC236}">
                <a16:creationId xmlns:a16="http://schemas.microsoft.com/office/drawing/2014/main" id="{512DCD38-EF9C-4FDD-B0D0-890992ED2CEF}"/>
              </a:ext>
            </a:extLst>
          </p:cNvPr>
          <p:cNvSpPr>
            <a:spLocks noGrp="1"/>
          </p:cNvSpPr>
          <p:nvPr>
            <p:ph type="sldNum" sz="quarter" idx="12"/>
          </p:nvPr>
        </p:nvSpPr>
        <p:spPr/>
        <p:txBody>
          <a:bodyPr/>
          <a:lstStyle/>
          <a:p>
            <a:fld id="{4564040C-0060-4F7C-A574-261334DA3326}" type="slidenum">
              <a:rPr lang="nb-NO" smtClean="0"/>
              <a:t>34</a:t>
            </a:fld>
            <a:endParaRPr lang="nb-NO"/>
          </a:p>
        </p:txBody>
      </p:sp>
      <p:sp>
        <p:nvSpPr>
          <p:cNvPr id="2" name="Rectangle 1">
            <a:extLst>
              <a:ext uri="{FF2B5EF4-FFF2-40B4-BE49-F238E27FC236}">
                <a16:creationId xmlns:a16="http://schemas.microsoft.com/office/drawing/2014/main" id="{73BB31E9-B791-424A-809D-F29043E43F6B}"/>
              </a:ext>
            </a:extLst>
          </p:cNvPr>
          <p:cNvSpPr/>
          <p:nvPr/>
        </p:nvSpPr>
        <p:spPr>
          <a:xfrm>
            <a:off x="191363" y="2136149"/>
            <a:ext cx="3128212" cy="3139321"/>
          </a:xfrm>
          <a:prstGeom prst="rect">
            <a:avLst/>
          </a:prstGeom>
        </p:spPr>
        <p:txBody>
          <a:bodyPr wrap="square">
            <a:spAutoFit/>
          </a:bodyPr>
          <a:lstStyle/>
          <a:p>
            <a:r>
              <a:rPr lang="en-GB" b="1" dirty="0"/>
              <a:t>Answers:</a:t>
            </a:r>
            <a:endParaRPr lang="en-GB" sz="1200" b="1" dirty="0"/>
          </a:p>
          <a:p>
            <a:pPr marL="228600" indent="-228600">
              <a:buFont typeface="+mj-lt"/>
              <a:buAutoNum type="alphaUcPeriod" startAt="2"/>
            </a:pPr>
            <a:r>
              <a:rPr lang="en-GB" sz="1200" i="1" dirty="0"/>
              <a:t>No because each report triggers an alert, and thus collecting multiple over a timeframe of 7 days does not make sense.</a:t>
            </a:r>
          </a:p>
          <a:p>
            <a:pPr marL="228600" indent="-228600">
              <a:buFont typeface="+mj-lt"/>
              <a:buAutoNum type="alphaUcPeriod" startAt="2"/>
            </a:pPr>
            <a:r>
              <a:rPr lang="en-GB" sz="1200" i="1" dirty="0"/>
              <a:t>Activity and/or zero reports, since they enable Data Collectors to show they are still active, even if they don’t </a:t>
            </a:r>
            <a:r>
              <a:rPr lang="en-GB" sz="1200" i="1" dirty="0" err="1"/>
              <a:t>report+Unusual</a:t>
            </a:r>
            <a:r>
              <a:rPr lang="en-GB" sz="1200" i="1" dirty="0"/>
              <a:t> event.</a:t>
            </a:r>
          </a:p>
          <a:p>
            <a:pPr marL="228600" indent="-228600">
              <a:buFont typeface="+mj-lt"/>
              <a:buAutoNum type="alphaUcPeriod" startAt="5"/>
            </a:pPr>
            <a:r>
              <a:rPr lang="en-GB" sz="1200" i="1" dirty="0"/>
              <a:t>The one of the country or region you are implementing in.</a:t>
            </a:r>
          </a:p>
          <a:p>
            <a:pPr marL="228600" indent="-228600">
              <a:buFont typeface="+mj-lt"/>
              <a:buAutoNum type="alphaUcPeriod" startAt="7"/>
            </a:pPr>
            <a:r>
              <a:rPr lang="en-GB" sz="1200" i="1" dirty="0"/>
              <a:t>All data collectors in that project will be removed, but the reports themselves will still be accessible (pseudonymized). The projects stays in the list and the dashboard can still be visited.</a:t>
            </a:r>
          </a:p>
        </p:txBody>
      </p:sp>
      <p:sp>
        <p:nvSpPr>
          <p:cNvPr id="21" name="TextBox 20">
            <a:extLst>
              <a:ext uri="{FF2B5EF4-FFF2-40B4-BE49-F238E27FC236}">
                <a16:creationId xmlns:a16="http://schemas.microsoft.com/office/drawing/2014/main" id="{9937DCBF-33B0-47B3-AD8D-81E8D975AA24}"/>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overview</a:t>
            </a:r>
          </a:p>
        </p:txBody>
      </p:sp>
      <p:grpSp>
        <p:nvGrpSpPr>
          <p:cNvPr id="17" name="Group 16">
            <a:extLst>
              <a:ext uri="{FF2B5EF4-FFF2-40B4-BE49-F238E27FC236}">
                <a16:creationId xmlns:a16="http://schemas.microsoft.com/office/drawing/2014/main" id="{1BDD602F-715F-488A-A472-E90BDAE71F49}"/>
              </a:ext>
            </a:extLst>
          </p:cNvPr>
          <p:cNvGrpSpPr/>
          <p:nvPr/>
        </p:nvGrpSpPr>
        <p:grpSpPr>
          <a:xfrm>
            <a:off x="184559" y="6304072"/>
            <a:ext cx="416641" cy="416641"/>
            <a:chOff x="4370185" y="5205952"/>
            <a:chExt cx="1188720" cy="1188720"/>
          </a:xfrm>
          <a:noFill/>
        </p:grpSpPr>
        <p:sp>
          <p:nvSpPr>
            <p:cNvPr id="23" name="Oval 22">
              <a:extLst>
                <a:ext uri="{FF2B5EF4-FFF2-40B4-BE49-F238E27FC236}">
                  <a16:creationId xmlns:a16="http://schemas.microsoft.com/office/drawing/2014/main" id="{AA68BA41-4E45-4632-9EF2-3722A36BF74F}"/>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5" name="Picture 24" descr="A picture containing drawing&#10;&#10;Description automatically generated">
              <a:extLst>
                <a:ext uri="{FF2B5EF4-FFF2-40B4-BE49-F238E27FC236}">
                  <a16:creationId xmlns:a16="http://schemas.microsoft.com/office/drawing/2014/main" id="{E0806322-5B75-4F95-8A45-F7E4FCBA62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9" name="Rectangle 28">
            <a:extLst>
              <a:ext uri="{FF2B5EF4-FFF2-40B4-BE49-F238E27FC236}">
                <a16:creationId xmlns:a16="http://schemas.microsoft.com/office/drawing/2014/main" id="{09B2CEA6-6D8A-48C2-961F-4605A3362717}"/>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1" name="Straight Connector 30">
            <a:extLst>
              <a:ext uri="{FF2B5EF4-FFF2-40B4-BE49-F238E27FC236}">
                <a16:creationId xmlns:a16="http://schemas.microsoft.com/office/drawing/2014/main" id="{D18E7EDF-2F80-4CEC-BCDF-396EE6C3D688}"/>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1833F804-F1FB-4407-8277-E26AB38714FF}"/>
              </a:ext>
            </a:extLst>
          </p:cNvPr>
          <p:cNvGrpSpPr/>
          <p:nvPr/>
        </p:nvGrpSpPr>
        <p:grpSpPr>
          <a:xfrm>
            <a:off x="1275503" y="1010743"/>
            <a:ext cx="822960" cy="693882"/>
            <a:chOff x="1275503" y="1010743"/>
            <a:chExt cx="822960" cy="693882"/>
          </a:xfrm>
        </p:grpSpPr>
        <p:pic>
          <p:nvPicPr>
            <p:cNvPr id="35" name="Graphic 34" descr="Pencil">
              <a:extLst>
                <a:ext uri="{FF2B5EF4-FFF2-40B4-BE49-F238E27FC236}">
                  <a16:creationId xmlns:a16="http://schemas.microsoft.com/office/drawing/2014/main" id="{18A10779-77AD-42B0-BA93-1CFA8A460C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36" name="TextBox 35">
              <a:extLst>
                <a:ext uri="{FF2B5EF4-FFF2-40B4-BE49-F238E27FC236}">
                  <a16:creationId xmlns:a16="http://schemas.microsoft.com/office/drawing/2014/main" id="{3BF24737-ABCE-433D-BD73-33326B5833CF}"/>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T</a:t>
              </a:r>
              <a:r>
                <a:rPr lang="nb-NO" sz="1100" i="1" spc="300" dirty="0">
                  <a:solidFill>
                    <a:schemeClr val="bg1"/>
                  </a:solidFill>
                </a:rPr>
                <a:t>ASKS</a:t>
              </a:r>
            </a:p>
          </p:txBody>
        </p:sp>
        <p:sp>
          <p:nvSpPr>
            <p:cNvPr id="37" name="Oval 36">
              <a:extLst>
                <a:ext uri="{FF2B5EF4-FFF2-40B4-BE49-F238E27FC236}">
                  <a16:creationId xmlns:a16="http://schemas.microsoft.com/office/drawing/2014/main" id="{397318C5-D32B-467E-8D52-9708E5E7CA07}"/>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1E3A1030-EA70-40F7-BF2C-C6C6BE43A391}"/>
              </a:ext>
            </a:extLst>
          </p:cNvPr>
          <p:cNvSpPr/>
          <p:nvPr/>
        </p:nvSpPr>
        <p:spPr>
          <a:xfrm>
            <a:off x="17138" y="1917240"/>
            <a:ext cx="3423816" cy="3762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2" name="Rectangle 21">
            <a:extLst>
              <a:ext uri="{FF2B5EF4-FFF2-40B4-BE49-F238E27FC236}">
                <a16:creationId xmlns:a16="http://schemas.microsoft.com/office/drawing/2014/main" id="{AB91902D-00BC-4542-8405-0DECA83B1B0A}"/>
              </a:ext>
            </a:extLst>
          </p:cNvPr>
          <p:cNvSpPr/>
          <p:nvPr/>
        </p:nvSpPr>
        <p:spPr>
          <a:xfrm>
            <a:off x="-12124" y="1986474"/>
            <a:ext cx="3369336" cy="861774"/>
          </a:xfrm>
          <a:prstGeom prst="rect">
            <a:avLst/>
          </a:prstGeom>
        </p:spPr>
        <p:txBody>
          <a:bodyPr wrap="square">
            <a:spAutoFit/>
          </a:bodyPr>
          <a:lstStyle/>
          <a:p>
            <a:r>
              <a:rPr lang="nb-NO" b="1" dirty="0" err="1"/>
              <a:t>Instructions</a:t>
            </a:r>
            <a:r>
              <a:rPr lang="nb-NO" b="1" dirty="0"/>
              <a:t>:</a:t>
            </a:r>
          </a:p>
          <a:p>
            <a:pPr marL="514350" lvl="1" indent="-342900">
              <a:buFont typeface="+mj-lt"/>
              <a:buAutoNum type="arabicPeriod"/>
            </a:pPr>
            <a:r>
              <a:rPr lang="nb-NO" sz="1600" dirty="0"/>
              <a:t>Log </a:t>
            </a:r>
            <a:r>
              <a:rPr lang="nb-NO" sz="1600" dirty="0" err="1"/>
              <a:t>into</a:t>
            </a:r>
            <a:r>
              <a:rPr lang="nb-NO" sz="1600" dirty="0"/>
              <a:t> Nyss</a:t>
            </a:r>
          </a:p>
          <a:p>
            <a:pPr marL="514350" lvl="1" indent="-342900">
              <a:buFont typeface="+mj-lt"/>
              <a:buAutoNum type="arabicPeriod"/>
            </a:pPr>
            <a:r>
              <a:rPr lang="nb-NO" sz="1600" dirty="0" err="1"/>
              <a:t>Answer</a:t>
            </a:r>
            <a:r>
              <a:rPr lang="nb-NO" sz="1600" dirty="0"/>
              <a:t> </a:t>
            </a:r>
            <a:r>
              <a:rPr lang="nb-NO" sz="1600" dirty="0" err="1"/>
              <a:t>the</a:t>
            </a:r>
            <a:r>
              <a:rPr lang="nb-NO" sz="1600" dirty="0"/>
              <a:t> questions</a:t>
            </a:r>
          </a:p>
        </p:txBody>
      </p:sp>
    </p:spTree>
    <p:extLst>
      <p:ext uri="{BB962C8B-B14F-4D97-AF65-F5344CB8AC3E}">
        <p14:creationId xmlns:p14="http://schemas.microsoft.com/office/powerpoint/2010/main" val="221748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95000"/>
              </a:schemeClr>
            </a:gs>
            <a:gs pos="68000">
              <a:schemeClr val="bg1">
                <a:alpha val="90000"/>
              </a:schemeClr>
            </a:gs>
            <a:gs pos="84000">
              <a:schemeClr val="bg1">
                <a:alpha val="90000"/>
              </a:schemeClr>
            </a:gs>
            <a:gs pos="100000">
              <a:schemeClr val="bg1">
                <a:alpha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3886522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48"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35</a:t>
            </a:fld>
            <a:endParaRPr lang="en-US" dirty="0"/>
          </a:p>
        </p:txBody>
      </p:sp>
      <p:pic>
        <p:nvPicPr>
          <p:cNvPr id="45" name="Google Shape;354;p44" descr="image66.png">
            <a:extLst>
              <a:ext uri="{FF2B5EF4-FFF2-40B4-BE49-F238E27FC236}">
                <a16:creationId xmlns:a16="http://schemas.microsoft.com/office/drawing/2014/main" id="{6124CC64-BF2D-42B9-A293-BBBD59F84EAB}"/>
              </a:ext>
            </a:extLst>
          </p:cNvPr>
          <p:cNvPicPr preferRelativeResize="0"/>
          <p:nvPr/>
        </p:nvPicPr>
        <p:blipFill rotWithShape="1">
          <a:blip r:embed="rId7">
            <a:alphaModFix/>
          </a:blip>
          <a:srcRect/>
          <a:stretch/>
        </p:blipFill>
        <p:spPr>
          <a:xfrm>
            <a:off x="3858225" y="781892"/>
            <a:ext cx="7870095" cy="5294216"/>
          </a:xfrm>
          <a:prstGeom prst="rect">
            <a:avLst/>
          </a:prstGeom>
          <a:noFill/>
          <a:ln>
            <a:noFill/>
          </a:ln>
        </p:spPr>
      </p:pic>
      <p:sp>
        <p:nvSpPr>
          <p:cNvPr id="43" name="Rectangle 42">
            <a:extLst>
              <a:ext uri="{FF2B5EF4-FFF2-40B4-BE49-F238E27FC236}">
                <a16:creationId xmlns:a16="http://schemas.microsoft.com/office/drawing/2014/main" id="{184A54B2-BDBB-4205-8FE7-ABB70EADDEAD}"/>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516ADCCA-6DCA-41FE-917F-6EECC17C479E}"/>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23E8594F-F3C3-4FBA-BAC5-0508DB1EC526}"/>
              </a:ext>
            </a:extLst>
          </p:cNvPr>
          <p:cNvGrpSpPr/>
          <p:nvPr/>
        </p:nvGrpSpPr>
        <p:grpSpPr>
          <a:xfrm>
            <a:off x="107057" y="416857"/>
            <a:ext cx="3170866" cy="1867012"/>
            <a:chOff x="107057" y="416857"/>
            <a:chExt cx="3170866" cy="1867012"/>
          </a:xfrm>
        </p:grpSpPr>
        <p:grpSp>
          <p:nvGrpSpPr>
            <p:cNvPr id="46" name="Group 45">
              <a:extLst>
                <a:ext uri="{FF2B5EF4-FFF2-40B4-BE49-F238E27FC236}">
                  <a16:creationId xmlns:a16="http://schemas.microsoft.com/office/drawing/2014/main" id="{482CACF5-EACD-46ED-BBB5-7B0F1FB44862}"/>
                </a:ext>
              </a:extLst>
            </p:cNvPr>
            <p:cNvGrpSpPr/>
            <p:nvPr/>
          </p:nvGrpSpPr>
          <p:grpSpPr>
            <a:xfrm>
              <a:off x="1150883" y="416857"/>
              <a:ext cx="1083214" cy="1083214"/>
              <a:chOff x="4370185" y="5205952"/>
              <a:chExt cx="1188720" cy="1188720"/>
            </a:xfrm>
          </p:grpSpPr>
          <p:sp>
            <p:nvSpPr>
              <p:cNvPr id="47" name="Oval 46">
                <a:extLst>
                  <a:ext uri="{FF2B5EF4-FFF2-40B4-BE49-F238E27FC236}">
                    <a16:creationId xmlns:a16="http://schemas.microsoft.com/office/drawing/2014/main" id="{4DFCAF7A-3B10-4127-B1AA-23635A569514}"/>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descr="A picture containing drawing&#10;&#10;Description automatically generated">
                <a:extLst>
                  <a:ext uri="{FF2B5EF4-FFF2-40B4-BE49-F238E27FC236}">
                    <a16:creationId xmlns:a16="http://schemas.microsoft.com/office/drawing/2014/main" id="{4B72FEBB-CA7D-4051-9B7B-95CE4400E5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49" name="TextBox 48">
              <a:extLst>
                <a:ext uri="{FF2B5EF4-FFF2-40B4-BE49-F238E27FC236}">
                  <a16:creationId xmlns:a16="http://schemas.microsoft.com/office/drawing/2014/main" id="{247A2F60-E763-4C24-AE0B-87B7DB2C7D2E}"/>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50" name="Straight Connector 49">
              <a:extLst>
                <a:ext uri="{FF2B5EF4-FFF2-40B4-BE49-F238E27FC236}">
                  <a16:creationId xmlns:a16="http://schemas.microsoft.com/office/drawing/2014/main" id="{8F1C7D99-B277-4B83-8C0B-F9717B27E3DE}"/>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2280BC15-5F03-4681-BFDA-E4F341F9C5D9}"/>
              </a:ext>
            </a:extLst>
          </p:cNvPr>
          <p:cNvGrpSpPr/>
          <p:nvPr/>
        </p:nvGrpSpPr>
        <p:grpSpPr>
          <a:xfrm>
            <a:off x="724668" y="2345335"/>
            <a:ext cx="2609273" cy="4985980"/>
            <a:chOff x="891583" y="2238241"/>
            <a:chExt cx="2609273" cy="4985980"/>
          </a:xfrm>
        </p:grpSpPr>
        <p:cxnSp>
          <p:nvCxnSpPr>
            <p:cNvPr id="52" name="Straight Connector 51">
              <a:extLst>
                <a:ext uri="{FF2B5EF4-FFF2-40B4-BE49-F238E27FC236}">
                  <a16:creationId xmlns:a16="http://schemas.microsoft.com/office/drawing/2014/main" id="{33FF3E3A-F14D-4F1A-AC7D-F119C18C9814}"/>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5D36929-0889-47ED-BEA5-F8587DBAAEFC}"/>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5BC03FE-D0CC-4D7F-8901-E0E80ACAEF07}"/>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cap="small" dirty="0">
                  <a:solidFill>
                    <a:schemeClr val="bg1"/>
                  </a:solidFill>
                </a:rPr>
                <a:t>User list</a:t>
              </a:r>
            </a:p>
            <a:p>
              <a:pPr marL="365760">
                <a:lnSpc>
                  <a:spcPct val="150000"/>
                </a:lnSpc>
              </a:pPr>
              <a:r>
                <a:rPr lang="en-US" sz="1400" cap="small" dirty="0">
                  <a:solidFill>
                    <a:schemeClr val="bg1"/>
                  </a:solidFill>
                </a:rPr>
                <a:t>Settings</a:t>
              </a:r>
            </a:p>
            <a:p>
              <a:pPr>
                <a:lnSpc>
                  <a:spcPct val="150000"/>
                </a:lnSpc>
              </a:pPr>
              <a:r>
                <a:rPr lang="en-US" b="1"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b="1"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55" name="Oval 54">
              <a:extLst>
                <a:ext uri="{FF2B5EF4-FFF2-40B4-BE49-F238E27FC236}">
                  <a16:creationId xmlns:a16="http://schemas.microsoft.com/office/drawing/2014/main" id="{86D1A27F-9705-4070-974B-BD44226F463C}"/>
                </a:ext>
              </a:extLst>
            </p:cNvPr>
            <p:cNvSpPr/>
            <p:nvPr/>
          </p:nvSpPr>
          <p:spPr>
            <a:xfrm>
              <a:off x="1096552" y="4954625"/>
              <a:ext cx="129895" cy="12989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Oval 55">
              <a:extLst>
                <a:ext uri="{FF2B5EF4-FFF2-40B4-BE49-F238E27FC236}">
                  <a16:creationId xmlns:a16="http://schemas.microsoft.com/office/drawing/2014/main" id="{098AC910-8D42-451F-99EE-B6976F20FC05}"/>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Oval 56">
              <a:extLst>
                <a:ext uri="{FF2B5EF4-FFF2-40B4-BE49-F238E27FC236}">
                  <a16:creationId xmlns:a16="http://schemas.microsoft.com/office/drawing/2014/main" id="{504A8125-31D4-4F34-99DB-8207ACFD8646}"/>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a:extLst>
                <a:ext uri="{FF2B5EF4-FFF2-40B4-BE49-F238E27FC236}">
                  <a16:creationId xmlns:a16="http://schemas.microsoft.com/office/drawing/2014/main" id="{BED0AF54-7F0B-4B6F-89C4-87B155E81BE0}"/>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675B51B8-74CE-4F00-993C-C5A25DC0A7AF}"/>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Oval 59">
              <a:extLst>
                <a:ext uri="{FF2B5EF4-FFF2-40B4-BE49-F238E27FC236}">
                  <a16:creationId xmlns:a16="http://schemas.microsoft.com/office/drawing/2014/main" id="{F33BEF1B-8C5F-4A5A-BEEB-73BD10A3C21F}"/>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Oval 60">
              <a:extLst>
                <a:ext uri="{FF2B5EF4-FFF2-40B4-BE49-F238E27FC236}">
                  <a16:creationId xmlns:a16="http://schemas.microsoft.com/office/drawing/2014/main" id="{B3BDA1C5-1F55-40BC-8ECC-65C707EFD432}"/>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Oval 61">
              <a:extLst>
                <a:ext uri="{FF2B5EF4-FFF2-40B4-BE49-F238E27FC236}">
                  <a16:creationId xmlns:a16="http://schemas.microsoft.com/office/drawing/2014/main" id="{4B74BF6B-696F-4147-8C2F-0FEEFA266636}"/>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Oval 62">
              <a:extLst>
                <a:ext uri="{FF2B5EF4-FFF2-40B4-BE49-F238E27FC236}">
                  <a16:creationId xmlns:a16="http://schemas.microsoft.com/office/drawing/2014/main" id="{FCEA37CA-028F-4FD5-BD5C-F8A14DEA1756}"/>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Oval 63">
              <a:extLst>
                <a:ext uri="{FF2B5EF4-FFF2-40B4-BE49-F238E27FC236}">
                  <a16:creationId xmlns:a16="http://schemas.microsoft.com/office/drawing/2014/main" id="{7E51B7B3-DDBB-426D-BCA2-2972388E62B7}"/>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33" name="Picture 32">
            <a:extLst>
              <a:ext uri="{FF2B5EF4-FFF2-40B4-BE49-F238E27FC236}">
                <a16:creationId xmlns:a16="http://schemas.microsoft.com/office/drawing/2014/main" id="{960C38E7-EB12-45EB-B848-CF8218D90C7D}"/>
              </a:ext>
            </a:extLst>
          </p:cNvPr>
          <p:cNvPicPr>
            <a:picLocks noChangeAspect="1"/>
          </p:cNvPicPr>
          <p:nvPr/>
        </p:nvPicPr>
        <p:blipFill rotWithShape="1">
          <a:blip r:embed="rId9"/>
          <a:srcRect b="12148"/>
          <a:stretch/>
        </p:blipFill>
        <p:spPr>
          <a:xfrm>
            <a:off x="5134170" y="1528065"/>
            <a:ext cx="5325446" cy="3663549"/>
          </a:xfrm>
          <a:prstGeom prst="rect">
            <a:avLst/>
          </a:prstGeom>
          <a:ln>
            <a:noFill/>
          </a:ln>
          <a:effectLst/>
        </p:spPr>
      </p:pic>
    </p:spTree>
    <p:extLst>
      <p:ext uri="{BB962C8B-B14F-4D97-AF65-F5344CB8AC3E}">
        <p14:creationId xmlns:p14="http://schemas.microsoft.com/office/powerpoint/2010/main" val="1025545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83"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36</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1107996"/>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Dashboard</a:t>
            </a:r>
          </a:p>
        </p:txBody>
      </p:sp>
      <p:sp>
        <p:nvSpPr>
          <p:cNvPr id="27" name="Rectangle 26">
            <a:extLst>
              <a:ext uri="{FF2B5EF4-FFF2-40B4-BE49-F238E27FC236}">
                <a16:creationId xmlns:a16="http://schemas.microsoft.com/office/drawing/2014/main" id="{DEC7907F-D02B-4F6D-A19F-BF0E3D10888F}"/>
              </a:ext>
            </a:extLst>
          </p:cNvPr>
          <p:cNvSpPr/>
          <p:nvPr/>
        </p:nvSpPr>
        <p:spPr>
          <a:xfrm>
            <a:off x="-12124" y="1985838"/>
            <a:ext cx="3398214" cy="4170372"/>
          </a:xfrm>
          <a:prstGeom prst="rect">
            <a:avLst/>
          </a:prstGeom>
        </p:spPr>
        <p:txBody>
          <a:bodyPr wrap="square">
            <a:spAutoFit/>
          </a:bodyPr>
          <a:lstStyle/>
          <a:p>
            <a:pPr>
              <a:spcBef>
                <a:spcPts val="300"/>
              </a:spcBef>
              <a:spcAft>
                <a:spcPts val="300"/>
              </a:spcAft>
            </a:pPr>
            <a:r>
              <a:rPr lang="nb-NO" sz="1600" dirty="0"/>
              <a:t>Landing </a:t>
            </a:r>
            <a:r>
              <a:rPr lang="nb-NO" sz="1600" dirty="0" err="1"/>
              <a:t>page</a:t>
            </a:r>
            <a:r>
              <a:rPr lang="nb-NO" sz="1600" dirty="0"/>
              <a:t> for supervisors, </a:t>
            </a:r>
            <a:r>
              <a:rPr lang="nb-NO" sz="1600" dirty="0" err="1"/>
              <a:t>also</a:t>
            </a:r>
            <a:r>
              <a:rPr lang="nb-NO" sz="1600" dirty="0"/>
              <a:t> </a:t>
            </a:r>
            <a:r>
              <a:rPr lang="nb-NO" sz="1600" dirty="0" err="1"/>
              <a:t>accessible</a:t>
            </a:r>
            <a:r>
              <a:rPr lang="nb-NO" sz="1600" dirty="0"/>
              <a:t> by managers, </a:t>
            </a:r>
            <a:r>
              <a:rPr lang="nb-NO" sz="1600" dirty="0" err="1"/>
              <a:t>technical</a:t>
            </a:r>
            <a:r>
              <a:rPr lang="nb-NO" sz="1600" dirty="0"/>
              <a:t> </a:t>
            </a:r>
            <a:r>
              <a:rPr lang="nb-NO" sz="1600" dirty="0" err="1"/>
              <a:t>advisors</a:t>
            </a:r>
            <a:r>
              <a:rPr lang="nb-NO" sz="1600" dirty="0"/>
              <a:t> and data </a:t>
            </a:r>
            <a:r>
              <a:rPr lang="nb-NO" sz="1600" dirty="0" err="1"/>
              <a:t>consumers</a:t>
            </a:r>
            <a:r>
              <a:rPr lang="nb-NO" sz="1600" dirty="0"/>
              <a:t>.</a:t>
            </a:r>
          </a:p>
          <a:p>
            <a:pPr>
              <a:spcBef>
                <a:spcPts val="300"/>
              </a:spcBef>
              <a:spcAft>
                <a:spcPts val="300"/>
              </a:spcAft>
            </a:pPr>
            <a:endParaRPr lang="nb-NO" sz="1600" dirty="0">
              <a:latin typeface="Open Sans" panose="020B0606030504020204" pitchFamily="34" charset="0"/>
              <a:ea typeface="Open Sans" panose="020B0606030504020204" pitchFamily="34" charset="0"/>
              <a:cs typeface="Open Sans" panose="020B0606030504020204" pitchFamily="34" charset="0"/>
            </a:endParaRPr>
          </a:p>
          <a:p>
            <a:pPr>
              <a:spcBef>
                <a:spcPts val="300"/>
              </a:spcBef>
              <a:spcAft>
                <a:spcPts val="300"/>
              </a:spcAft>
            </a:pPr>
            <a:r>
              <a:rPr lang="nb-NO" sz="1600" dirty="0" err="1">
                <a:latin typeface="Open Sans" panose="020B0606030504020204" pitchFamily="34" charset="0"/>
                <a:ea typeface="Open Sans" panose="020B0606030504020204" pitchFamily="34" charset="0"/>
                <a:cs typeface="Open Sans" panose="020B0606030504020204" pitchFamily="34" charset="0"/>
              </a:rPr>
              <a:t>Aggregates</a:t>
            </a:r>
            <a:r>
              <a:rPr lang="nb-NO" sz="1600" dirty="0">
                <a:latin typeface="Open Sans" panose="020B0606030504020204" pitchFamily="34" charset="0"/>
                <a:ea typeface="Open Sans" panose="020B0606030504020204" pitchFamily="34" charset="0"/>
                <a:cs typeface="Open Sans" panose="020B0606030504020204" pitchFamily="34" charset="0"/>
              </a:rPr>
              <a:t> reports </a:t>
            </a:r>
            <a:r>
              <a:rPr lang="nb-NO" sz="1600" dirty="0" err="1">
                <a:latin typeface="Open Sans" panose="020B0606030504020204" pitchFamily="34" charset="0"/>
                <a:ea typeface="Open Sans" panose="020B0606030504020204" pitchFamily="34" charset="0"/>
                <a:cs typeface="Open Sans" panose="020B0606030504020204" pitchFamily="34" charset="0"/>
              </a:rPr>
              <a:t>across</a:t>
            </a:r>
            <a:r>
              <a:rPr lang="nb-NO" sz="1600" dirty="0">
                <a:latin typeface="Open Sans" panose="020B0606030504020204" pitchFamily="34" charset="0"/>
                <a:ea typeface="Open Sans" panose="020B0606030504020204" pitchFamily="34" charset="0"/>
                <a:cs typeface="Open Sans" panose="020B0606030504020204" pitchFamily="34" charset="0"/>
              </a:rPr>
              <a:t> </a:t>
            </a:r>
            <a:r>
              <a:rPr lang="nb-NO" sz="1600" dirty="0" err="1">
                <a:latin typeface="Open Sans" panose="020B0606030504020204" pitchFamily="34" charset="0"/>
                <a:ea typeface="Open Sans" panose="020B0606030504020204" pitchFamily="34" charset="0"/>
                <a:cs typeface="Open Sans" panose="020B0606030504020204" pitchFamily="34" charset="0"/>
              </a:rPr>
              <a:t>one</a:t>
            </a:r>
            <a:r>
              <a:rPr lang="nb-NO" sz="1600" dirty="0">
                <a:latin typeface="Open Sans" panose="020B0606030504020204" pitchFamily="34" charset="0"/>
                <a:ea typeface="Open Sans" panose="020B0606030504020204" pitchFamily="34" charset="0"/>
                <a:cs typeface="Open Sans" panose="020B0606030504020204" pitchFamily="34" charset="0"/>
              </a:rPr>
              <a:t> </a:t>
            </a:r>
            <a:r>
              <a:rPr lang="nb-NO" sz="1600" dirty="0" err="1">
                <a:latin typeface="Open Sans" panose="020B0606030504020204" pitchFamily="34" charset="0"/>
                <a:ea typeface="Open Sans" panose="020B0606030504020204" pitchFamily="34" charset="0"/>
                <a:cs typeface="Open Sans" panose="020B0606030504020204" pitchFamily="34" charset="0"/>
              </a:rPr>
              <a:t>project</a:t>
            </a:r>
            <a:r>
              <a:rPr lang="nb-NO" sz="1600" dirty="0">
                <a:latin typeface="Open Sans" panose="020B0606030504020204" pitchFamily="34" charset="0"/>
                <a:ea typeface="Open Sans" panose="020B0606030504020204" pitchFamily="34" charset="0"/>
                <a:cs typeface="Open Sans" panose="020B0606030504020204" pitchFamily="34" charset="0"/>
              </a:rPr>
              <a:t>, and shows:</a:t>
            </a:r>
          </a:p>
          <a:p>
            <a:pPr lvl="1" indent="-285750">
              <a:spcBef>
                <a:spcPts val="300"/>
              </a:spcBef>
              <a:spcAft>
                <a:spcPts val="3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geographical distribution of reported health risks/events</a:t>
            </a:r>
          </a:p>
          <a:p>
            <a:pPr lvl="1" indent="-285750">
              <a:spcBef>
                <a:spcPts val="300"/>
              </a:spcBef>
              <a:spcAft>
                <a:spcPts val="3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Health risks/events reported over time, shown in different graphs and tables</a:t>
            </a:r>
          </a:p>
          <a:p>
            <a:pPr lvl="1" indent="-285750">
              <a:spcBef>
                <a:spcPts val="300"/>
              </a:spcBef>
              <a:spcAft>
                <a:spcPts val="3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An overview of reports, data collectors and alerts</a:t>
            </a:r>
            <a:r>
              <a:rPr lang="en-GB" sz="1600" dirty="0">
                <a:latin typeface="Open Sans" panose="020B0606030504020204" pitchFamily="34" charset="0"/>
                <a:ea typeface="Open Sans" panose="020B0606030504020204" pitchFamily="34" charset="0"/>
                <a:cs typeface="Open Sans" panose="020B0606030504020204" pitchFamily="34" charset="0"/>
              </a:rPr>
              <a:t>Alert states</a:t>
            </a:r>
            <a:endParaRPr lang="nb-NO" sz="1600" dirty="0"/>
          </a:p>
        </p:txBody>
      </p:sp>
      <p:grpSp>
        <p:nvGrpSpPr>
          <p:cNvPr id="25" name="Group 24">
            <a:extLst>
              <a:ext uri="{FF2B5EF4-FFF2-40B4-BE49-F238E27FC236}">
                <a16:creationId xmlns:a16="http://schemas.microsoft.com/office/drawing/2014/main" id="{0258C37B-DA1C-4051-9F01-F8F27C805AEA}"/>
              </a:ext>
            </a:extLst>
          </p:cNvPr>
          <p:cNvGrpSpPr/>
          <p:nvPr/>
        </p:nvGrpSpPr>
        <p:grpSpPr>
          <a:xfrm>
            <a:off x="184559" y="6304072"/>
            <a:ext cx="416641" cy="416641"/>
            <a:chOff x="4370185" y="5205952"/>
            <a:chExt cx="1188720" cy="1188720"/>
          </a:xfrm>
          <a:noFill/>
        </p:grpSpPr>
        <p:sp>
          <p:nvSpPr>
            <p:cNvPr id="26" name="Oval 25">
              <a:extLst>
                <a:ext uri="{FF2B5EF4-FFF2-40B4-BE49-F238E27FC236}">
                  <a16:creationId xmlns:a16="http://schemas.microsoft.com/office/drawing/2014/main" id="{9918EB0F-9DD6-4155-8973-8B39B1F41A41}"/>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Picture 27" descr="A picture containing drawing&#10;&#10;Description automatically generated">
              <a:extLst>
                <a:ext uri="{FF2B5EF4-FFF2-40B4-BE49-F238E27FC236}">
                  <a16:creationId xmlns:a16="http://schemas.microsoft.com/office/drawing/2014/main" id="{A13CE463-CD77-4456-BA96-11FE5BA4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0" name="Rectangle 29">
            <a:extLst>
              <a:ext uri="{FF2B5EF4-FFF2-40B4-BE49-F238E27FC236}">
                <a16:creationId xmlns:a16="http://schemas.microsoft.com/office/drawing/2014/main" id="{769D5800-A89C-4E8C-9680-9C7321B69CF5}"/>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1" name="Straight Connector 30">
            <a:extLst>
              <a:ext uri="{FF2B5EF4-FFF2-40B4-BE49-F238E27FC236}">
                <a16:creationId xmlns:a16="http://schemas.microsoft.com/office/drawing/2014/main" id="{DA9E3C56-E9A5-49FA-B1A2-5B094E6FAEE1}"/>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7" name="Graphic 36" descr="Classroom">
            <a:extLst>
              <a:ext uri="{FF2B5EF4-FFF2-40B4-BE49-F238E27FC236}">
                <a16:creationId xmlns:a16="http://schemas.microsoft.com/office/drawing/2014/main" id="{D0700890-D011-48CD-A0FA-B9252F6AF9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38" name="TextBox 37">
            <a:extLst>
              <a:ext uri="{FF2B5EF4-FFF2-40B4-BE49-F238E27FC236}">
                <a16:creationId xmlns:a16="http://schemas.microsoft.com/office/drawing/2014/main" id="{BBD7E288-5C4E-45D3-8D5B-3D34682E501E}"/>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9" name="Oval 38">
            <a:extLst>
              <a:ext uri="{FF2B5EF4-FFF2-40B4-BE49-F238E27FC236}">
                <a16:creationId xmlns:a16="http://schemas.microsoft.com/office/drawing/2014/main" id="{5B93A132-C8B1-4345-A765-EA52CD93F0FE}"/>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A08C9ADF-6EEE-4072-A5DE-2F90C1D23FC8}"/>
              </a:ext>
            </a:extLst>
          </p:cNvPr>
          <p:cNvPicPr>
            <a:picLocks noChangeAspect="1"/>
          </p:cNvPicPr>
          <p:nvPr/>
        </p:nvPicPr>
        <p:blipFill>
          <a:blip r:embed="rId10"/>
          <a:stretch>
            <a:fillRect/>
          </a:stretch>
        </p:blipFill>
        <p:spPr>
          <a:xfrm>
            <a:off x="3938006" y="435415"/>
            <a:ext cx="7784882" cy="6096013"/>
          </a:xfrm>
          <a:prstGeom prst="rect">
            <a:avLst/>
          </a:prstGeom>
          <a:ln>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54033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2315C95-3B2E-43D0-B87D-01D681D1A56F}"/>
              </a:ext>
            </a:extLst>
          </p:cNvPr>
          <p:cNvPicPr>
            <a:picLocks noChangeAspect="1"/>
          </p:cNvPicPr>
          <p:nvPr/>
        </p:nvPicPr>
        <p:blipFill rotWithShape="1">
          <a:blip r:embed="rId5"/>
          <a:srcRect l="20991" t="12976" r="659" b="8675"/>
          <a:stretch/>
        </p:blipFill>
        <p:spPr>
          <a:xfrm>
            <a:off x="3938006" y="435415"/>
            <a:ext cx="7784882" cy="6096013"/>
          </a:xfrm>
          <a:prstGeom prst="rect">
            <a:avLst/>
          </a:prstGeom>
          <a:ln>
            <a:solidFill>
              <a:schemeClr val="bg1">
                <a:lumMod val="75000"/>
              </a:schemeClr>
            </a:solidFill>
          </a:ln>
          <a:effectLst>
            <a:outerShdw blurRad="50800" dist="38100" dir="5400000" algn="t" rotWithShape="0">
              <a:prstClr val="black">
                <a:alpha val="40000"/>
              </a:prstClr>
            </a:outerShdw>
          </a:effectLst>
        </p:spPr>
      </p:pic>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48" name="think-cell Slide" r:id="rId6" imgW="395" imgH="394" progId="TCLayout.ActiveDocument.1">
                  <p:embed/>
                </p:oleObj>
              </mc:Choice>
              <mc:Fallback>
                <p:oleObj name="think-cell Slide" r:id="rId6"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37</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1107996"/>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Dashboard</a:t>
            </a:r>
          </a:p>
        </p:txBody>
      </p:sp>
      <p:sp>
        <p:nvSpPr>
          <p:cNvPr id="27" name="Rectangle 26">
            <a:extLst>
              <a:ext uri="{FF2B5EF4-FFF2-40B4-BE49-F238E27FC236}">
                <a16:creationId xmlns:a16="http://schemas.microsoft.com/office/drawing/2014/main" id="{DEC7907F-D02B-4F6D-A19F-BF0E3D10888F}"/>
              </a:ext>
            </a:extLst>
          </p:cNvPr>
          <p:cNvSpPr/>
          <p:nvPr/>
        </p:nvSpPr>
        <p:spPr>
          <a:xfrm>
            <a:off x="-12124" y="1985838"/>
            <a:ext cx="3398214" cy="6117059"/>
          </a:xfrm>
          <a:prstGeom prst="rect">
            <a:avLst/>
          </a:prstGeom>
        </p:spPr>
        <p:txBody>
          <a:bodyPr wrap="square">
            <a:spAutoFit/>
          </a:bodyPr>
          <a:lstStyle/>
          <a:p>
            <a:pPr>
              <a:spcBef>
                <a:spcPts val="300"/>
              </a:spcBef>
              <a:spcAft>
                <a:spcPts val="300"/>
              </a:spcAft>
            </a:pPr>
            <a:r>
              <a:rPr lang="en-GB" b="1" dirty="0">
                <a:latin typeface="Open Sans" panose="020B0606030504020204" pitchFamily="34" charset="0"/>
                <a:ea typeface="Open Sans" panose="020B0606030504020204" pitchFamily="34" charset="0"/>
                <a:cs typeface="Open Sans" panose="020B0606030504020204" pitchFamily="34" charset="0"/>
              </a:rPr>
              <a:t>Can be filtered by:</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Timeframe</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Dates grouped </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Location </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Health risk/event </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Data collection type</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Main/Training reports (not on National Society dashboard)</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a:spcBef>
                <a:spcPts val="300"/>
              </a:spcBef>
              <a:spcAft>
                <a:spcPts val="300"/>
              </a:spcAft>
            </a:pPr>
            <a:r>
              <a:rPr lang="en-GB" b="1" dirty="0">
                <a:latin typeface="Open Sans" panose="020B0606030504020204" pitchFamily="34" charset="0"/>
                <a:ea typeface="Open Sans" panose="020B0606030504020204" pitchFamily="34" charset="0"/>
                <a:cs typeface="Open Sans" panose="020B0606030504020204" pitchFamily="34" charset="0"/>
              </a:rPr>
              <a:t> Visible data: </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Report quality </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Data collectors/data collection points</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Alert states </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Map of reported health risks/events</a:t>
            </a:r>
          </a:p>
          <a:p>
            <a:pPr>
              <a:spcBef>
                <a:spcPts val="300"/>
              </a:spcBef>
              <a:spcAft>
                <a:spcPts val="300"/>
              </a:spcAft>
            </a:pPr>
            <a:endParaRPr lang="en-GB" b="1" dirty="0"/>
          </a:p>
          <a:p>
            <a:pPr>
              <a:spcBef>
                <a:spcPts val="300"/>
              </a:spcBef>
              <a:spcAft>
                <a:spcPts val="300"/>
              </a:spcAft>
            </a:pPr>
            <a:endParaRPr lang="en-GB" b="1" dirty="0"/>
          </a:p>
          <a:p>
            <a:pPr>
              <a:spcBef>
                <a:spcPts val="300"/>
              </a:spcBef>
              <a:spcAft>
                <a:spcPts val="300"/>
              </a:spcAft>
            </a:pPr>
            <a:endParaRPr lang="en-GB" b="1" dirty="0"/>
          </a:p>
          <a:p>
            <a:pPr>
              <a:spcBef>
                <a:spcPts val="300"/>
              </a:spcBef>
              <a:spcAft>
                <a:spcPts val="300"/>
              </a:spcAft>
            </a:pPr>
            <a:endParaRPr lang="en-GB" b="1" dirty="0"/>
          </a:p>
          <a:p>
            <a:pPr indent="-285750"/>
            <a:r>
              <a:rPr lang="nb-NO" sz="1600" dirty="0"/>
              <a:t> </a:t>
            </a:r>
          </a:p>
          <a:p>
            <a:pPr indent="-285750"/>
            <a:endParaRPr lang="nb-NO" sz="1600" dirty="0"/>
          </a:p>
        </p:txBody>
      </p:sp>
      <p:grpSp>
        <p:nvGrpSpPr>
          <p:cNvPr id="25" name="Group 24">
            <a:extLst>
              <a:ext uri="{FF2B5EF4-FFF2-40B4-BE49-F238E27FC236}">
                <a16:creationId xmlns:a16="http://schemas.microsoft.com/office/drawing/2014/main" id="{0258C37B-DA1C-4051-9F01-F8F27C805AEA}"/>
              </a:ext>
            </a:extLst>
          </p:cNvPr>
          <p:cNvGrpSpPr/>
          <p:nvPr/>
        </p:nvGrpSpPr>
        <p:grpSpPr>
          <a:xfrm>
            <a:off x="184559" y="6304072"/>
            <a:ext cx="416641" cy="416641"/>
            <a:chOff x="4370185" y="5205952"/>
            <a:chExt cx="1188720" cy="1188720"/>
          </a:xfrm>
          <a:noFill/>
        </p:grpSpPr>
        <p:sp>
          <p:nvSpPr>
            <p:cNvPr id="26" name="Oval 25">
              <a:extLst>
                <a:ext uri="{FF2B5EF4-FFF2-40B4-BE49-F238E27FC236}">
                  <a16:creationId xmlns:a16="http://schemas.microsoft.com/office/drawing/2014/main" id="{9918EB0F-9DD6-4155-8973-8B39B1F41A41}"/>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Picture 27" descr="A picture containing drawing&#10;&#10;Description automatically generated">
              <a:extLst>
                <a:ext uri="{FF2B5EF4-FFF2-40B4-BE49-F238E27FC236}">
                  <a16:creationId xmlns:a16="http://schemas.microsoft.com/office/drawing/2014/main" id="{A13CE463-CD77-4456-BA96-11FE5BA4B1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0" name="Rectangle 29">
            <a:extLst>
              <a:ext uri="{FF2B5EF4-FFF2-40B4-BE49-F238E27FC236}">
                <a16:creationId xmlns:a16="http://schemas.microsoft.com/office/drawing/2014/main" id="{769D5800-A89C-4E8C-9680-9C7321B69CF5}"/>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1" name="Straight Connector 30">
            <a:extLst>
              <a:ext uri="{FF2B5EF4-FFF2-40B4-BE49-F238E27FC236}">
                <a16:creationId xmlns:a16="http://schemas.microsoft.com/office/drawing/2014/main" id="{DA9E3C56-E9A5-49FA-B1A2-5B094E6FAEE1}"/>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7" name="Graphic 36" descr="Classroom">
            <a:extLst>
              <a:ext uri="{FF2B5EF4-FFF2-40B4-BE49-F238E27FC236}">
                <a16:creationId xmlns:a16="http://schemas.microsoft.com/office/drawing/2014/main" id="{D0700890-D011-48CD-A0FA-B9252F6AF9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38" name="TextBox 37">
            <a:extLst>
              <a:ext uri="{FF2B5EF4-FFF2-40B4-BE49-F238E27FC236}">
                <a16:creationId xmlns:a16="http://schemas.microsoft.com/office/drawing/2014/main" id="{BBD7E288-5C4E-45D3-8D5B-3D34682E501E}"/>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9" name="Oval 38">
            <a:extLst>
              <a:ext uri="{FF2B5EF4-FFF2-40B4-BE49-F238E27FC236}">
                <a16:creationId xmlns:a16="http://schemas.microsoft.com/office/drawing/2014/main" id="{5B93A132-C8B1-4345-A765-EA52CD93F0FE}"/>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77B6992-B399-45E9-8FAF-DE073427E1FA}"/>
              </a:ext>
            </a:extLst>
          </p:cNvPr>
          <p:cNvSpPr/>
          <p:nvPr/>
        </p:nvSpPr>
        <p:spPr>
          <a:xfrm>
            <a:off x="4044721" y="2677887"/>
            <a:ext cx="2449788" cy="163679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Rectangle 41">
            <a:extLst>
              <a:ext uri="{FF2B5EF4-FFF2-40B4-BE49-F238E27FC236}">
                <a16:creationId xmlns:a16="http://schemas.microsoft.com/office/drawing/2014/main" id="{45FDE4A2-ED31-4B80-A9A8-EA3B8EFA80FB}"/>
              </a:ext>
            </a:extLst>
          </p:cNvPr>
          <p:cNvSpPr/>
          <p:nvPr/>
        </p:nvSpPr>
        <p:spPr>
          <a:xfrm>
            <a:off x="6574557" y="2677887"/>
            <a:ext cx="2449788" cy="163679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Rectangle 42">
            <a:extLst>
              <a:ext uri="{FF2B5EF4-FFF2-40B4-BE49-F238E27FC236}">
                <a16:creationId xmlns:a16="http://schemas.microsoft.com/office/drawing/2014/main" id="{2B0D90D6-E0E2-43AD-83DF-B11036BA2F49}"/>
              </a:ext>
            </a:extLst>
          </p:cNvPr>
          <p:cNvSpPr/>
          <p:nvPr/>
        </p:nvSpPr>
        <p:spPr>
          <a:xfrm>
            <a:off x="9104392" y="2677886"/>
            <a:ext cx="2449788" cy="163679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4" name="Rectangle 43">
            <a:extLst>
              <a:ext uri="{FF2B5EF4-FFF2-40B4-BE49-F238E27FC236}">
                <a16:creationId xmlns:a16="http://schemas.microsoft.com/office/drawing/2014/main" id="{2CAE755A-1DA0-4EB6-ACB1-A35BA6584EBB}"/>
              </a:ext>
            </a:extLst>
          </p:cNvPr>
          <p:cNvSpPr/>
          <p:nvPr/>
        </p:nvSpPr>
        <p:spPr>
          <a:xfrm>
            <a:off x="4044721" y="891333"/>
            <a:ext cx="7509459" cy="168806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Rectangle 44">
            <a:extLst>
              <a:ext uri="{FF2B5EF4-FFF2-40B4-BE49-F238E27FC236}">
                <a16:creationId xmlns:a16="http://schemas.microsoft.com/office/drawing/2014/main" id="{82E95EA9-CDAC-4CA8-9B7B-F03C394F6C13}"/>
              </a:ext>
            </a:extLst>
          </p:cNvPr>
          <p:cNvSpPr/>
          <p:nvPr/>
        </p:nvSpPr>
        <p:spPr>
          <a:xfrm>
            <a:off x="4044721" y="4413168"/>
            <a:ext cx="7509459" cy="215661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96252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7">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4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7">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xEl>
                                              <p:pRg st="12" end="12"/>
                                            </p:txEl>
                                          </p:spTgt>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4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014"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38</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1107996"/>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Dashboard</a:t>
            </a:r>
          </a:p>
        </p:txBody>
      </p:sp>
      <p:sp>
        <p:nvSpPr>
          <p:cNvPr id="27" name="Rectangle 26">
            <a:extLst>
              <a:ext uri="{FF2B5EF4-FFF2-40B4-BE49-F238E27FC236}">
                <a16:creationId xmlns:a16="http://schemas.microsoft.com/office/drawing/2014/main" id="{DEC7907F-D02B-4F6D-A19F-BF0E3D10888F}"/>
              </a:ext>
            </a:extLst>
          </p:cNvPr>
          <p:cNvSpPr/>
          <p:nvPr/>
        </p:nvSpPr>
        <p:spPr>
          <a:xfrm>
            <a:off x="-12124" y="1985838"/>
            <a:ext cx="3396660" cy="6332503"/>
          </a:xfrm>
          <a:prstGeom prst="rect">
            <a:avLst/>
          </a:prstGeom>
        </p:spPr>
        <p:txBody>
          <a:bodyPr wrap="square">
            <a:spAutoFit/>
          </a:bodyPr>
          <a:lstStyle/>
          <a:p>
            <a:pPr>
              <a:spcBef>
                <a:spcPts val="300"/>
              </a:spcBef>
              <a:spcAft>
                <a:spcPts val="300"/>
              </a:spcAft>
            </a:pPr>
            <a:r>
              <a:rPr lang="en-GB" b="1" dirty="0">
                <a:latin typeface="Open Sans" panose="020B0606030504020204" pitchFamily="34" charset="0"/>
                <a:ea typeface="Open Sans" panose="020B0606030504020204" pitchFamily="34" charset="0"/>
                <a:cs typeface="Open Sans" panose="020B0606030504020204" pitchFamily="34" charset="0"/>
              </a:rPr>
              <a:t>Bar chart: Number of reports by health risk/event</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The number of reports per health risks grouped by day or epi week</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Upon hovering it shows the number of reports</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By clicking on the health risks/events in the legend you can in-/exclude what is shown in the chart</a:t>
            </a:r>
          </a:p>
          <a:p>
            <a:pPr marL="285750" indent="-285750">
              <a:spcBef>
                <a:spcPts val="300"/>
              </a:spcBef>
              <a:spcAft>
                <a:spcPts val="300"/>
              </a:spcAft>
              <a:buFont typeface="Arial" panose="020B0604020202020204" pitchFamily="34" charset="0"/>
              <a:buChar char="•"/>
            </a:pPr>
            <a:endParaRPr lang="en-GB" sz="1600" dirty="0"/>
          </a:p>
          <a:p>
            <a:pPr marL="285750" indent="-285750">
              <a:spcBef>
                <a:spcPts val="300"/>
              </a:spcBef>
              <a:spcAft>
                <a:spcPts val="300"/>
              </a:spcAft>
              <a:buFont typeface="Arial" panose="020B0604020202020204" pitchFamily="34" charset="0"/>
              <a:buChar char="•"/>
            </a:pPr>
            <a:endParaRPr lang="en-GB" sz="1600" dirty="0"/>
          </a:p>
          <a:p>
            <a:pPr marL="285750" indent="-285750">
              <a:spcBef>
                <a:spcPts val="300"/>
              </a:spcBef>
              <a:spcAft>
                <a:spcPts val="300"/>
              </a:spcAft>
              <a:buFont typeface="Arial" panose="020B0604020202020204" pitchFamily="34" charset="0"/>
              <a:buChar char="•"/>
            </a:pPr>
            <a:endParaRPr lang="en-GB" sz="1600" dirty="0"/>
          </a:p>
          <a:p>
            <a:pPr marL="285750" indent="-285750">
              <a:spcBef>
                <a:spcPts val="300"/>
              </a:spcBef>
              <a:spcAft>
                <a:spcPts val="300"/>
              </a:spcAft>
              <a:buFont typeface="Arial" panose="020B0604020202020204" pitchFamily="34" charset="0"/>
              <a:buChar char="•"/>
            </a:pPr>
            <a:endParaRPr lang="en-GB" sz="1600" dirty="0"/>
          </a:p>
          <a:p>
            <a:pPr>
              <a:spcBef>
                <a:spcPts val="300"/>
              </a:spcBef>
              <a:spcAft>
                <a:spcPts val="300"/>
              </a:spcAft>
            </a:pPr>
            <a:endParaRPr lang="en-GB" b="1" dirty="0"/>
          </a:p>
          <a:p>
            <a:pPr>
              <a:spcBef>
                <a:spcPts val="300"/>
              </a:spcBef>
              <a:spcAft>
                <a:spcPts val="300"/>
              </a:spcAft>
            </a:pPr>
            <a:endParaRPr lang="en-GB" b="1" dirty="0"/>
          </a:p>
          <a:p>
            <a:pPr>
              <a:spcBef>
                <a:spcPts val="300"/>
              </a:spcBef>
              <a:spcAft>
                <a:spcPts val="300"/>
              </a:spcAft>
            </a:pPr>
            <a:endParaRPr lang="en-GB" b="1" dirty="0"/>
          </a:p>
          <a:p>
            <a:pPr>
              <a:spcBef>
                <a:spcPts val="300"/>
              </a:spcBef>
              <a:spcAft>
                <a:spcPts val="300"/>
              </a:spcAft>
            </a:pPr>
            <a:endParaRPr lang="en-GB" b="1" dirty="0"/>
          </a:p>
          <a:p>
            <a:pPr indent="-285750"/>
            <a:r>
              <a:rPr lang="nb-NO" sz="1600" dirty="0"/>
              <a:t> </a:t>
            </a:r>
          </a:p>
          <a:p>
            <a:pPr indent="-285750"/>
            <a:endParaRPr lang="nb-NO" sz="1600" dirty="0"/>
          </a:p>
        </p:txBody>
      </p:sp>
      <p:grpSp>
        <p:nvGrpSpPr>
          <p:cNvPr id="25" name="Group 24">
            <a:extLst>
              <a:ext uri="{FF2B5EF4-FFF2-40B4-BE49-F238E27FC236}">
                <a16:creationId xmlns:a16="http://schemas.microsoft.com/office/drawing/2014/main" id="{0258C37B-DA1C-4051-9F01-F8F27C805AEA}"/>
              </a:ext>
            </a:extLst>
          </p:cNvPr>
          <p:cNvGrpSpPr/>
          <p:nvPr/>
        </p:nvGrpSpPr>
        <p:grpSpPr>
          <a:xfrm>
            <a:off x="184559" y="6304072"/>
            <a:ext cx="416641" cy="416641"/>
            <a:chOff x="4370185" y="5205952"/>
            <a:chExt cx="1188720" cy="1188720"/>
          </a:xfrm>
          <a:noFill/>
        </p:grpSpPr>
        <p:sp>
          <p:nvSpPr>
            <p:cNvPr id="26" name="Oval 25">
              <a:extLst>
                <a:ext uri="{FF2B5EF4-FFF2-40B4-BE49-F238E27FC236}">
                  <a16:creationId xmlns:a16="http://schemas.microsoft.com/office/drawing/2014/main" id="{9918EB0F-9DD6-4155-8973-8B39B1F41A41}"/>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Picture 27" descr="A picture containing drawing&#10;&#10;Description automatically generated">
              <a:extLst>
                <a:ext uri="{FF2B5EF4-FFF2-40B4-BE49-F238E27FC236}">
                  <a16:creationId xmlns:a16="http://schemas.microsoft.com/office/drawing/2014/main" id="{A13CE463-CD77-4456-BA96-11FE5BA4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0" name="Rectangle 29">
            <a:extLst>
              <a:ext uri="{FF2B5EF4-FFF2-40B4-BE49-F238E27FC236}">
                <a16:creationId xmlns:a16="http://schemas.microsoft.com/office/drawing/2014/main" id="{769D5800-A89C-4E8C-9680-9C7321B69CF5}"/>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1" name="Straight Connector 30">
            <a:extLst>
              <a:ext uri="{FF2B5EF4-FFF2-40B4-BE49-F238E27FC236}">
                <a16:creationId xmlns:a16="http://schemas.microsoft.com/office/drawing/2014/main" id="{DA9E3C56-E9A5-49FA-B1A2-5B094E6FAEE1}"/>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7" name="Graphic 36" descr="Classroom">
            <a:extLst>
              <a:ext uri="{FF2B5EF4-FFF2-40B4-BE49-F238E27FC236}">
                <a16:creationId xmlns:a16="http://schemas.microsoft.com/office/drawing/2014/main" id="{D0700890-D011-48CD-A0FA-B9252F6AF9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38" name="TextBox 37">
            <a:extLst>
              <a:ext uri="{FF2B5EF4-FFF2-40B4-BE49-F238E27FC236}">
                <a16:creationId xmlns:a16="http://schemas.microsoft.com/office/drawing/2014/main" id="{BBD7E288-5C4E-45D3-8D5B-3D34682E501E}"/>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9" name="Oval 38">
            <a:extLst>
              <a:ext uri="{FF2B5EF4-FFF2-40B4-BE49-F238E27FC236}">
                <a16:creationId xmlns:a16="http://schemas.microsoft.com/office/drawing/2014/main" id="{5B93A132-C8B1-4345-A765-EA52CD93F0FE}"/>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427830-86B9-408A-B612-2531DA9038A3}"/>
              </a:ext>
            </a:extLst>
          </p:cNvPr>
          <p:cNvPicPr>
            <a:picLocks noChangeAspect="1"/>
          </p:cNvPicPr>
          <p:nvPr/>
        </p:nvPicPr>
        <p:blipFill rotWithShape="1">
          <a:blip r:embed="rId10"/>
          <a:srcRect b="50899"/>
          <a:stretch/>
        </p:blipFill>
        <p:spPr>
          <a:xfrm>
            <a:off x="4783445" y="1855039"/>
            <a:ext cx="6096851" cy="3218145"/>
          </a:xfrm>
          <a:prstGeom prst="rect">
            <a:avLst/>
          </a:prstGeom>
          <a:ln w="19050">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13147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362019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38"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39</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1107996"/>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Dashboard</a:t>
            </a:r>
          </a:p>
        </p:txBody>
      </p:sp>
      <p:sp>
        <p:nvSpPr>
          <p:cNvPr id="27" name="Rectangle 26">
            <a:extLst>
              <a:ext uri="{FF2B5EF4-FFF2-40B4-BE49-F238E27FC236}">
                <a16:creationId xmlns:a16="http://schemas.microsoft.com/office/drawing/2014/main" id="{DEC7907F-D02B-4F6D-A19F-BF0E3D10888F}"/>
              </a:ext>
            </a:extLst>
          </p:cNvPr>
          <p:cNvSpPr/>
          <p:nvPr/>
        </p:nvSpPr>
        <p:spPr>
          <a:xfrm>
            <a:off x="0" y="1985838"/>
            <a:ext cx="3386090" cy="3947234"/>
          </a:xfrm>
          <a:prstGeom prst="rect">
            <a:avLst/>
          </a:prstGeom>
        </p:spPr>
        <p:txBody>
          <a:bodyPr wrap="square">
            <a:spAutoFit/>
          </a:bodyPr>
          <a:lstStyle/>
          <a:p>
            <a:pPr>
              <a:spcBef>
                <a:spcPts val="300"/>
              </a:spcBef>
              <a:spcAft>
                <a:spcPts val="300"/>
              </a:spcAft>
            </a:pPr>
            <a:r>
              <a:rPr lang="en-GB" b="1" dirty="0">
                <a:latin typeface="Open Sans" panose="020B0606030504020204" pitchFamily="34" charset="0"/>
                <a:ea typeface="Open Sans" panose="020B0606030504020204" pitchFamily="34" charset="0"/>
                <a:cs typeface="Open Sans" panose="020B0606030504020204" pitchFamily="34" charset="0"/>
              </a:rPr>
              <a:t>Bar chart: Reported health risk/even by village</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The total number of reports of the 10 villages with the highest number of reports</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All other villages are grouped under “Other villages”</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Upon hovering it shows the number of reports</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By clicking on the health risks/events in the legend you can in-/exclude what is shown in the chart</a:t>
            </a:r>
            <a:r>
              <a:rPr lang="nb-NO" sz="1600" dirty="0">
                <a:latin typeface="Open Sans" panose="020B0606030504020204" pitchFamily="34" charset="0"/>
                <a:ea typeface="Open Sans" panose="020B0606030504020204" pitchFamily="34" charset="0"/>
                <a:cs typeface="Open Sans" panose="020B0606030504020204" pitchFamily="34" charset="0"/>
              </a:rPr>
              <a:t> </a:t>
            </a:r>
          </a:p>
          <a:p>
            <a:pPr indent="-285750"/>
            <a:endParaRPr lang="nb-NO"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24">
            <a:extLst>
              <a:ext uri="{FF2B5EF4-FFF2-40B4-BE49-F238E27FC236}">
                <a16:creationId xmlns:a16="http://schemas.microsoft.com/office/drawing/2014/main" id="{0258C37B-DA1C-4051-9F01-F8F27C805AEA}"/>
              </a:ext>
            </a:extLst>
          </p:cNvPr>
          <p:cNvGrpSpPr/>
          <p:nvPr/>
        </p:nvGrpSpPr>
        <p:grpSpPr>
          <a:xfrm>
            <a:off x="184559" y="6304072"/>
            <a:ext cx="416641" cy="416641"/>
            <a:chOff x="4370185" y="5205952"/>
            <a:chExt cx="1188720" cy="1188720"/>
          </a:xfrm>
          <a:noFill/>
        </p:grpSpPr>
        <p:sp>
          <p:nvSpPr>
            <p:cNvPr id="26" name="Oval 25">
              <a:extLst>
                <a:ext uri="{FF2B5EF4-FFF2-40B4-BE49-F238E27FC236}">
                  <a16:creationId xmlns:a16="http://schemas.microsoft.com/office/drawing/2014/main" id="{9918EB0F-9DD6-4155-8973-8B39B1F41A41}"/>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Picture 27" descr="A picture containing drawing&#10;&#10;Description automatically generated">
              <a:extLst>
                <a:ext uri="{FF2B5EF4-FFF2-40B4-BE49-F238E27FC236}">
                  <a16:creationId xmlns:a16="http://schemas.microsoft.com/office/drawing/2014/main" id="{A13CE463-CD77-4456-BA96-11FE5BA4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0" name="Rectangle 29">
            <a:extLst>
              <a:ext uri="{FF2B5EF4-FFF2-40B4-BE49-F238E27FC236}">
                <a16:creationId xmlns:a16="http://schemas.microsoft.com/office/drawing/2014/main" id="{769D5800-A89C-4E8C-9680-9C7321B69CF5}"/>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1" name="Straight Connector 30">
            <a:extLst>
              <a:ext uri="{FF2B5EF4-FFF2-40B4-BE49-F238E27FC236}">
                <a16:creationId xmlns:a16="http://schemas.microsoft.com/office/drawing/2014/main" id="{DA9E3C56-E9A5-49FA-B1A2-5B094E6FAEE1}"/>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7" name="Graphic 36" descr="Classroom">
            <a:extLst>
              <a:ext uri="{FF2B5EF4-FFF2-40B4-BE49-F238E27FC236}">
                <a16:creationId xmlns:a16="http://schemas.microsoft.com/office/drawing/2014/main" id="{D0700890-D011-48CD-A0FA-B9252F6AF9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38" name="TextBox 37">
            <a:extLst>
              <a:ext uri="{FF2B5EF4-FFF2-40B4-BE49-F238E27FC236}">
                <a16:creationId xmlns:a16="http://schemas.microsoft.com/office/drawing/2014/main" id="{BBD7E288-5C4E-45D3-8D5B-3D34682E501E}"/>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9" name="Oval 38">
            <a:extLst>
              <a:ext uri="{FF2B5EF4-FFF2-40B4-BE49-F238E27FC236}">
                <a16:creationId xmlns:a16="http://schemas.microsoft.com/office/drawing/2014/main" id="{5B93A132-C8B1-4345-A765-EA52CD93F0FE}"/>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53ADB25-004C-4A60-AD62-D427ACC013F1}"/>
              </a:ext>
            </a:extLst>
          </p:cNvPr>
          <p:cNvPicPr>
            <a:picLocks noChangeAspect="1"/>
          </p:cNvPicPr>
          <p:nvPr/>
        </p:nvPicPr>
        <p:blipFill rotWithShape="1">
          <a:blip r:embed="rId10"/>
          <a:srcRect t="50977" b="1151"/>
          <a:stretch/>
        </p:blipFill>
        <p:spPr>
          <a:xfrm>
            <a:off x="4783445" y="1855039"/>
            <a:ext cx="6096851" cy="3137585"/>
          </a:xfrm>
          <a:prstGeom prst="rect">
            <a:avLst/>
          </a:prstGeom>
          <a:ln w="19050">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63531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F0A3249-29A2-4A1F-8755-2343942823DB}"/>
              </a:ext>
            </a:extLst>
          </p:cNvPr>
          <p:cNvGraphicFramePr>
            <a:graphicFrameLocks noChangeAspect="1"/>
          </p:cNvGraphicFramePr>
          <p:nvPr>
            <p:custDataLst>
              <p:tags r:id="rId2"/>
            </p:custDataLst>
            <p:extLst>
              <p:ext uri="{D42A27DB-BD31-4B8C-83A1-F6EECF244321}">
                <p14:modId xmlns:p14="http://schemas.microsoft.com/office/powerpoint/2010/main" val="2895105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89"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1C950FED-0BA0-4EAC-8BCF-F08EBC21A66D}"/>
              </a:ext>
            </a:extLst>
          </p:cNvPr>
          <p:cNvSpPr/>
          <p:nvPr/>
        </p:nvSpPr>
        <p:spPr>
          <a:xfrm>
            <a:off x="0" y="0"/>
            <a:ext cx="7758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505D3C8-D261-46C4-A31A-82F53BA9F1CB}"/>
              </a:ext>
            </a:extLst>
          </p:cNvPr>
          <p:cNvSpPr/>
          <p:nvPr/>
        </p:nvSpPr>
        <p:spPr>
          <a:xfrm>
            <a:off x="775855"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a:extLst>
              <a:ext uri="{FF2B5EF4-FFF2-40B4-BE49-F238E27FC236}">
                <a16:creationId xmlns:a16="http://schemas.microsoft.com/office/drawing/2014/main" id="{E0F3A897-BB9C-4BF2-A5F7-E3A85BC5D933}"/>
              </a:ext>
            </a:extLst>
          </p:cNvPr>
          <p:cNvSpPr txBox="1">
            <a:spLocks/>
          </p:cNvSpPr>
          <p:nvPr/>
        </p:nvSpPr>
        <p:spPr>
          <a:xfrm>
            <a:off x="1189181" y="62152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Training Guide Contents</a:t>
            </a:r>
          </a:p>
        </p:txBody>
      </p:sp>
      <p:sp>
        <p:nvSpPr>
          <p:cNvPr id="6" name="Slide Number Placeholder 5">
            <a:extLst>
              <a:ext uri="{FF2B5EF4-FFF2-40B4-BE49-F238E27FC236}">
                <a16:creationId xmlns:a16="http://schemas.microsoft.com/office/drawing/2014/main" id="{BC0735E5-E83D-4735-B667-EC68E1CFB485}"/>
              </a:ext>
            </a:extLst>
          </p:cNvPr>
          <p:cNvSpPr>
            <a:spLocks noGrp="1"/>
          </p:cNvSpPr>
          <p:nvPr>
            <p:ph type="sldNum" sz="quarter" idx="12"/>
          </p:nvPr>
        </p:nvSpPr>
        <p:spPr/>
        <p:txBody>
          <a:bodyPr/>
          <a:lstStyle/>
          <a:p>
            <a:fld id="{4564040C-0060-4F7C-A574-261334DA3326}" type="slidenum">
              <a:rPr lang="en-US" smtClean="0"/>
              <a:t>4</a:t>
            </a:fld>
            <a:endParaRPr lang="en-US" dirty="0"/>
          </a:p>
        </p:txBody>
      </p:sp>
      <p:sp>
        <p:nvSpPr>
          <p:cNvPr id="7" name="Rectangle 6">
            <a:extLst>
              <a:ext uri="{FF2B5EF4-FFF2-40B4-BE49-F238E27FC236}">
                <a16:creationId xmlns:a16="http://schemas.microsoft.com/office/drawing/2014/main" id="{3F3C121C-19D1-4A00-83F7-04FE265ABA49}"/>
              </a:ext>
            </a:extLst>
          </p:cNvPr>
          <p:cNvSpPr/>
          <p:nvPr/>
        </p:nvSpPr>
        <p:spPr>
          <a:xfrm>
            <a:off x="954520" y="1947083"/>
            <a:ext cx="7656080" cy="2701189"/>
          </a:xfrm>
          <a:prstGeom prst="rect">
            <a:avLst/>
          </a:prstGeom>
        </p:spPr>
        <p:txBody>
          <a:bodyPr wrap="square">
            <a:spAutoFit/>
          </a:bodyPr>
          <a:lstStyle/>
          <a:p>
            <a:pPr marL="971550" lvl="1" indent="-514350">
              <a:lnSpc>
                <a:spcPct val="250000"/>
              </a:lnSpc>
              <a:buClr>
                <a:srgbClr val="980C16"/>
              </a:buClr>
              <a:buSzPct val="150000"/>
              <a:buFont typeface="+mj-lt"/>
              <a:buAutoNum type="arabicPeriod"/>
            </a:pPr>
            <a:r>
              <a:rPr lang="en-US" sz="2400"/>
              <a:t>About Nyss</a:t>
            </a:r>
          </a:p>
          <a:p>
            <a:pPr marL="971550" lvl="1" indent="-514350">
              <a:lnSpc>
                <a:spcPct val="250000"/>
              </a:lnSpc>
              <a:buClr>
                <a:srgbClr val="980C16"/>
              </a:buClr>
              <a:buSzPct val="150000"/>
              <a:buFont typeface="+mj-lt"/>
              <a:buAutoNum type="arabicPeriod"/>
            </a:pPr>
            <a:r>
              <a:rPr lang="en-US" sz="2400"/>
              <a:t>Demo and tasks</a:t>
            </a:r>
          </a:p>
          <a:p>
            <a:pPr marL="971550" lvl="1" indent="-514350">
              <a:lnSpc>
                <a:spcPct val="250000"/>
              </a:lnSpc>
              <a:buClr>
                <a:srgbClr val="980C16"/>
              </a:buClr>
              <a:buSzPct val="150000"/>
              <a:buFont typeface="+mj-lt"/>
              <a:buAutoNum type="arabicPeriod"/>
            </a:pPr>
            <a:r>
              <a:rPr lang="en-US" sz="2400"/>
              <a:t>Questions and discussion</a:t>
            </a:r>
            <a:endParaRPr lang="en-US" sz="2400" dirty="0"/>
          </a:p>
        </p:txBody>
      </p:sp>
      <p:grpSp>
        <p:nvGrpSpPr>
          <p:cNvPr id="11" name="Group 10">
            <a:extLst>
              <a:ext uri="{FF2B5EF4-FFF2-40B4-BE49-F238E27FC236}">
                <a16:creationId xmlns:a16="http://schemas.microsoft.com/office/drawing/2014/main" id="{EAB0FF4A-F190-4328-A9C1-49588C0DDEDC}"/>
              </a:ext>
            </a:extLst>
          </p:cNvPr>
          <p:cNvGrpSpPr/>
          <p:nvPr/>
        </p:nvGrpSpPr>
        <p:grpSpPr>
          <a:xfrm>
            <a:off x="10609349" y="261952"/>
            <a:ext cx="1188721" cy="1188721"/>
            <a:chOff x="4370185" y="5205952"/>
            <a:chExt cx="1188720" cy="1188720"/>
          </a:xfrm>
        </p:grpSpPr>
        <p:sp>
          <p:nvSpPr>
            <p:cNvPr id="12" name="Oval 11">
              <a:extLst>
                <a:ext uri="{FF2B5EF4-FFF2-40B4-BE49-F238E27FC236}">
                  <a16:creationId xmlns:a16="http://schemas.microsoft.com/office/drawing/2014/main" id="{A6D1A9D4-40F5-438D-ABA4-F99F848209AF}"/>
                </a:ext>
              </a:extLst>
            </p:cNvPr>
            <p:cNvSpPr/>
            <p:nvPr/>
          </p:nvSpPr>
          <p:spPr>
            <a:xfrm>
              <a:off x="4370185" y="5205952"/>
              <a:ext cx="1188720" cy="1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drawing&#10;&#10;Description automatically generated">
              <a:extLst>
                <a:ext uri="{FF2B5EF4-FFF2-40B4-BE49-F238E27FC236}">
                  <a16:creationId xmlns:a16="http://schemas.microsoft.com/office/drawing/2014/main" id="{3E58C8CF-94DF-4868-BD78-2D70CCF355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a:ln>
              <a:noFill/>
            </a:ln>
          </p:spPr>
        </p:pic>
      </p:grpSp>
      <p:pic>
        <p:nvPicPr>
          <p:cNvPr id="14" name="Picture 13" descr="A picture containing table&#10;&#10;Description automatically generated">
            <a:extLst>
              <a:ext uri="{FF2B5EF4-FFF2-40B4-BE49-F238E27FC236}">
                <a16:creationId xmlns:a16="http://schemas.microsoft.com/office/drawing/2014/main" id="{B5EDFF06-89C8-493F-A095-A813185AA2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7145" y="679984"/>
            <a:ext cx="637889" cy="352655"/>
          </a:xfrm>
          <a:prstGeom prst="rect">
            <a:avLst/>
          </a:prstGeom>
        </p:spPr>
      </p:pic>
    </p:spTree>
    <p:extLst>
      <p:ext uri="{BB962C8B-B14F-4D97-AF65-F5344CB8AC3E}">
        <p14:creationId xmlns:p14="http://schemas.microsoft.com/office/powerpoint/2010/main" val="2442751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62"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40</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1107996"/>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Dashboard</a:t>
            </a:r>
          </a:p>
        </p:txBody>
      </p:sp>
      <p:sp>
        <p:nvSpPr>
          <p:cNvPr id="27" name="Rectangle 26">
            <a:extLst>
              <a:ext uri="{FF2B5EF4-FFF2-40B4-BE49-F238E27FC236}">
                <a16:creationId xmlns:a16="http://schemas.microsoft.com/office/drawing/2014/main" id="{DEC7907F-D02B-4F6D-A19F-BF0E3D10888F}"/>
              </a:ext>
            </a:extLst>
          </p:cNvPr>
          <p:cNvSpPr/>
          <p:nvPr/>
        </p:nvSpPr>
        <p:spPr>
          <a:xfrm>
            <a:off x="0" y="1990706"/>
            <a:ext cx="3386088" cy="3624069"/>
          </a:xfrm>
          <a:prstGeom prst="rect">
            <a:avLst/>
          </a:prstGeom>
        </p:spPr>
        <p:txBody>
          <a:bodyPr wrap="square">
            <a:spAutoFit/>
          </a:bodyPr>
          <a:lstStyle/>
          <a:p>
            <a:pPr>
              <a:spcBef>
                <a:spcPts val="300"/>
              </a:spcBef>
              <a:spcAft>
                <a:spcPts val="300"/>
              </a:spcAft>
            </a:pPr>
            <a:r>
              <a:rPr lang="en-GB" b="1" dirty="0">
                <a:latin typeface="Open Sans" panose="020B0606030504020204" pitchFamily="34" charset="0"/>
                <a:ea typeface="Open Sans" panose="020B0606030504020204" pitchFamily="34" charset="0"/>
                <a:cs typeface="Open Sans" panose="020B0606030504020204" pitchFamily="34" charset="0"/>
              </a:rPr>
              <a:t>Bar chart: Reported health risk/event by sex and age</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The total number of reports of human health risks per sex and age in a bar chart</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Upon hovering it shows the number of reports</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By clicking on the health risks/events in the legend you can in-/exclude what is shown in the chart</a:t>
            </a:r>
            <a:endParaRPr lang="en-GB" b="1" dirty="0">
              <a:latin typeface="Open Sans" panose="020B0606030504020204" pitchFamily="34" charset="0"/>
              <a:ea typeface="Open Sans" panose="020B0606030504020204" pitchFamily="34" charset="0"/>
              <a:cs typeface="Open Sans" panose="020B0606030504020204" pitchFamily="34" charset="0"/>
            </a:endParaRPr>
          </a:p>
          <a:p>
            <a:pPr indent="-285750"/>
            <a:r>
              <a:rPr lang="nb-NO" sz="1600" dirty="0">
                <a:latin typeface="Open Sans" panose="020B0606030504020204" pitchFamily="34" charset="0"/>
                <a:ea typeface="Open Sans" panose="020B0606030504020204" pitchFamily="34" charset="0"/>
                <a:cs typeface="Open Sans" panose="020B0606030504020204" pitchFamily="34" charset="0"/>
              </a:rPr>
              <a:t> </a:t>
            </a:r>
          </a:p>
          <a:p>
            <a:pPr indent="-285750"/>
            <a:endParaRPr lang="nb-NO"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24">
            <a:extLst>
              <a:ext uri="{FF2B5EF4-FFF2-40B4-BE49-F238E27FC236}">
                <a16:creationId xmlns:a16="http://schemas.microsoft.com/office/drawing/2014/main" id="{0258C37B-DA1C-4051-9F01-F8F27C805AEA}"/>
              </a:ext>
            </a:extLst>
          </p:cNvPr>
          <p:cNvGrpSpPr/>
          <p:nvPr/>
        </p:nvGrpSpPr>
        <p:grpSpPr>
          <a:xfrm>
            <a:off x="184559" y="6304072"/>
            <a:ext cx="416641" cy="416641"/>
            <a:chOff x="4370185" y="5205952"/>
            <a:chExt cx="1188720" cy="1188720"/>
          </a:xfrm>
          <a:noFill/>
        </p:grpSpPr>
        <p:sp>
          <p:nvSpPr>
            <p:cNvPr id="26" name="Oval 25">
              <a:extLst>
                <a:ext uri="{FF2B5EF4-FFF2-40B4-BE49-F238E27FC236}">
                  <a16:creationId xmlns:a16="http://schemas.microsoft.com/office/drawing/2014/main" id="{9918EB0F-9DD6-4155-8973-8B39B1F41A41}"/>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Picture 27" descr="A picture containing drawing&#10;&#10;Description automatically generated">
              <a:extLst>
                <a:ext uri="{FF2B5EF4-FFF2-40B4-BE49-F238E27FC236}">
                  <a16:creationId xmlns:a16="http://schemas.microsoft.com/office/drawing/2014/main" id="{A13CE463-CD77-4456-BA96-11FE5BA4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0" name="Rectangle 29">
            <a:extLst>
              <a:ext uri="{FF2B5EF4-FFF2-40B4-BE49-F238E27FC236}">
                <a16:creationId xmlns:a16="http://schemas.microsoft.com/office/drawing/2014/main" id="{769D5800-A89C-4E8C-9680-9C7321B69CF5}"/>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1" name="Straight Connector 30">
            <a:extLst>
              <a:ext uri="{FF2B5EF4-FFF2-40B4-BE49-F238E27FC236}">
                <a16:creationId xmlns:a16="http://schemas.microsoft.com/office/drawing/2014/main" id="{DA9E3C56-E9A5-49FA-B1A2-5B094E6FAEE1}"/>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7" name="Graphic 36" descr="Classroom">
            <a:extLst>
              <a:ext uri="{FF2B5EF4-FFF2-40B4-BE49-F238E27FC236}">
                <a16:creationId xmlns:a16="http://schemas.microsoft.com/office/drawing/2014/main" id="{D0700890-D011-48CD-A0FA-B9252F6AF9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38" name="TextBox 37">
            <a:extLst>
              <a:ext uri="{FF2B5EF4-FFF2-40B4-BE49-F238E27FC236}">
                <a16:creationId xmlns:a16="http://schemas.microsoft.com/office/drawing/2014/main" id="{BBD7E288-5C4E-45D3-8D5B-3D34682E501E}"/>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9" name="Oval 38">
            <a:extLst>
              <a:ext uri="{FF2B5EF4-FFF2-40B4-BE49-F238E27FC236}">
                <a16:creationId xmlns:a16="http://schemas.microsoft.com/office/drawing/2014/main" id="{5B93A132-C8B1-4345-A765-EA52CD93F0FE}"/>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71797F-4ECE-4AA9-B73C-1812FB25DB5E}"/>
              </a:ext>
            </a:extLst>
          </p:cNvPr>
          <p:cNvPicPr>
            <a:picLocks noChangeAspect="1"/>
          </p:cNvPicPr>
          <p:nvPr/>
        </p:nvPicPr>
        <p:blipFill rotWithShape="1">
          <a:blip r:embed="rId10"/>
          <a:srcRect t="-1" b="43418"/>
          <a:stretch/>
        </p:blipFill>
        <p:spPr>
          <a:xfrm>
            <a:off x="4783445" y="1855039"/>
            <a:ext cx="6115904" cy="3250361"/>
          </a:xfrm>
          <a:prstGeom prst="rect">
            <a:avLst/>
          </a:prstGeom>
          <a:ln w="19050">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46490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109"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41</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1107996"/>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Dashboard</a:t>
            </a:r>
          </a:p>
        </p:txBody>
      </p:sp>
      <p:sp>
        <p:nvSpPr>
          <p:cNvPr id="27" name="Rectangle 26">
            <a:extLst>
              <a:ext uri="{FF2B5EF4-FFF2-40B4-BE49-F238E27FC236}">
                <a16:creationId xmlns:a16="http://schemas.microsoft.com/office/drawing/2014/main" id="{DEC7907F-D02B-4F6D-A19F-BF0E3D10888F}"/>
              </a:ext>
            </a:extLst>
          </p:cNvPr>
          <p:cNvSpPr/>
          <p:nvPr/>
        </p:nvSpPr>
        <p:spPr>
          <a:xfrm>
            <a:off x="0" y="1990996"/>
            <a:ext cx="3386090" cy="3531736"/>
          </a:xfrm>
          <a:prstGeom prst="rect">
            <a:avLst/>
          </a:prstGeom>
        </p:spPr>
        <p:txBody>
          <a:bodyPr wrap="square">
            <a:spAutoFit/>
          </a:bodyPr>
          <a:lstStyle/>
          <a:p>
            <a:pPr>
              <a:spcBef>
                <a:spcPts val="300"/>
              </a:spcBef>
              <a:spcAft>
                <a:spcPts val="300"/>
              </a:spcAft>
            </a:pPr>
            <a:r>
              <a:rPr lang="en-GB" b="1" dirty="0">
                <a:latin typeface="Open Sans" panose="020B0606030504020204" pitchFamily="34" charset="0"/>
                <a:ea typeface="Open Sans" panose="020B0606030504020204" pitchFamily="34" charset="0"/>
                <a:cs typeface="Open Sans" panose="020B0606030504020204" pitchFamily="34" charset="0"/>
              </a:rPr>
              <a:t>Table: Reported health risk/event by sex and age</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The total number of reports of human health risks per sex and age in a table</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You can export all the graphs from the dashboard to a PDF with the Generate PDF button</a:t>
            </a:r>
          </a:p>
          <a:p>
            <a:pPr marL="285750" indent="-285750">
              <a:spcBef>
                <a:spcPts val="300"/>
              </a:spcBef>
              <a:spcAft>
                <a:spcPts val="300"/>
              </a:spcAft>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300"/>
              </a:spcBef>
              <a:spcAft>
                <a:spcPts val="300"/>
              </a:spcAft>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300"/>
              </a:spcBef>
              <a:spcAft>
                <a:spcPts val="300"/>
              </a:spcAft>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indent="-285750"/>
            <a:endParaRPr lang="nb-NO"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24">
            <a:extLst>
              <a:ext uri="{FF2B5EF4-FFF2-40B4-BE49-F238E27FC236}">
                <a16:creationId xmlns:a16="http://schemas.microsoft.com/office/drawing/2014/main" id="{0258C37B-DA1C-4051-9F01-F8F27C805AEA}"/>
              </a:ext>
            </a:extLst>
          </p:cNvPr>
          <p:cNvGrpSpPr/>
          <p:nvPr/>
        </p:nvGrpSpPr>
        <p:grpSpPr>
          <a:xfrm>
            <a:off x="184559" y="6304072"/>
            <a:ext cx="416641" cy="416641"/>
            <a:chOff x="4370185" y="5205952"/>
            <a:chExt cx="1188720" cy="1188720"/>
          </a:xfrm>
          <a:noFill/>
        </p:grpSpPr>
        <p:sp>
          <p:nvSpPr>
            <p:cNvPr id="26" name="Oval 25">
              <a:extLst>
                <a:ext uri="{FF2B5EF4-FFF2-40B4-BE49-F238E27FC236}">
                  <a16:creationId xmlns:a16="http://schemas.microsoft.com/office/drawing/2014/main" id="{9918EB0F-9DD6-4155-8973-8B39B1F41A41}"/>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Picture 27" descr="A picture containing drawing&#10;&#10;Description automatically generated">
              <a:extLst>
                <a:ext uri="{FF2B5EF4-FFF2-40B4-BE49-F238E27FC236}">
                  <a16:creationId xmlns:a16="http://schemas.microsoft.com/office/drawing/2014/main" id="{A13CE463-CD77-4456-BA96-11FE5BA4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0" name="Rectangle 29">
            <a:extLst>
              <a:ext uri="{FF2B5EF4-FFF2-40B4-BE49-F238E27FC236}">
                <a16:creationId xmlns:a16="http://schemas.microsoft.com/office/drawing/2014/main" id="{769D5800-A89C-4E8C-9680-9C7321B69CF5}"/>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1" name="Straight Connector 30">
            <a:extLst>
              <a:ext uri="{FF2B5EF4-FFF2-40B4-BE49-F238E27FC236}">
                <a16:creationId xmlns:a16="http://schemas.microsoft.com/office/drawing/2014/main" id="{DA9E3C56-E9A5-49FA-B1A2-5B094E6FAEE1}"/>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7" name="Graphic 36" descr="Classroom">
            <a:extLst>
              <a:ext uri="{FF2B5EF4-FFF2-40B4-BE49-F238E27FC236}">
                <a16:creationId xmlns:a16="http://schemas.microsoft.com/office/drawing/2014/main" id="{D0700890-D011-48CD-A0FA-B9252F6AF9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38" name="TextBox 37">
            <a:extLst>
              <a:ext uri="{FF2B5EF4-FFF2-40B4-BE49-F238E27FC236}">
                <a16:creationId xmlns:a16="http://schemas.microsoft.com/office/drawing/2014/main" id="{BBD7E288-5C4E-45D3-8D5B-3D34682E501E}"/>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9" name="Oval 38">
            <a:extLst>
              <a:ext uri="{FF2B5EF4-FFF2-40B4-BE49-F238E27FC236}">
                <a16:creationId xmlns:a16="http://schemas.microsoft.com/office/drawing/2014/main" id="{5B93A132-C8B1-4345-A765-EA52CD93F0FE}"/>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85A22C3-1A8F-4E50-AA6E-7F268B838D2E}"/>
              </a:ext>
            </a:extLst>
          </p:cNvPr>
          <p:cNvPicPr>
            <a:picLocks noChangeAspect="1"/>
          </p:cNvPicPr>
          <p:nvPr/>
        </p:nvPicPr>
        <p:blipFill rotWithShape="1">
          <a:blip r:embed="rId10"/>
          <a:srcRect t="57583" r="50231" b="-264"/>
          <a:stretch/>
        </p:blipFill>
        <p:spPr>
          <a:xfrm>
            <a:off x="4783445" y="1855039"/>
            <a:ext cx="3043819" cy="2451785"/>
          </a:xfrm>
          <a:prstGeom prst="rect">
            <a:avLst/>
          </a:prstGeom>
          <a:ln w="19050">
            <a:solidFill>
              <a:schemeClr val="bg1">
                <a:lumMod val="75000"/>
              </a:schemeClr>
            </a:solidFill>
          </a:ln>
          <a:effectLst>
            <a:outerShdw blurRad="50800" dist="38100" dir="5400000" algn="t" rotWithShape="0">
              <a:prstClr val="black">
                <a:alpha val="40000"/>
              </a:prstClr>
            </a:outerShdw>
          </a:effectLst>
        </p:spPr>
      </p:pic>
      <p:sp>
        <p:nvSpPr>
          <p:cNvPr id="3" name="Rectangle 2">
            <a:extLst>
              <a:ext uri="{FF2B5EF4-FFF2-40B4-BE49-F238E27FC236}">
                <a16:creationId xmlns:a16="http://schemas.microsoft.com/office/drawing/2014/main" id="{D223FA2E-40F2-4E23-B094-6B6408BE3CF5}"/>
              </a:ext>
            </a:extLst>
          </p:cNvPr>
          <p:cNvSpPr/>
          <p:nvPr/>
        </p:nvSpPr>
        <p:spPr>
          <a:xfrm>
            <a:off x="4453128" y="3895344"/>
            <a:ext cx="4379976"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95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85"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42</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1107996"/>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Dashboard</a:t>
            </a:r>
          </a:p>
        </p:txBody>
      </p:sp>
      <p:sp>
        <p:nvSpPr>
          <p:cNvPr id="27" name="Rectangle 26">
            <a:extLst>
              <a:ext uri="{FF2B5EF4-FFF2-40B4-BE49-F238E27FC236}">
                <a16:creationId xmlns:a16="http://schemas.microsoft.com/office/drawing/2014/main" id="{DEC7907F-D02B-4F6D-A19F-BF0E3D10888F}"/>
              </a:ext>
            </a:extLst>
          </p:cNvPr>
          <p:cNvSpPr/>
          <p:nvPr/>
        </p:nvSpPr>
        <p:spPr>
          <a:xfrm>
            <a:off x="-16365" y="1985838"/>
            <a:ext cx="3398981" cy="4962897"/>
          </a:xfrm>
          <a:prstGeom prst="rect">
            <a:avLst/>
          </a:prstGeom>
        </p:spPr>
        <p:txBody>
          <a:bodyPr wrap="square">
            <a:spAutoFit/>
          </a:bodyPr>
          <a:lstStyle/>
          <a:p>
            <a:pPr>
              <a:spcBef>
                <a:spcPts val="300"/>
              </a:spcBef>
              <a:spcAft>
                <a:spcPts val="300"/>
              </a:spcAft>
            </a:pPr>
            <a:r>
              <a:rPr lang="en-GB" b="1" dirty="0">
                <a:latin typeface="Open Sans" panose="020B0606030504020204" pitchFamily="34" charset="0"/>
                <a:ea typeface="Open Sans" panose="020B0606030504020204" pitchFamily="34" charset="0"/>
                <a:cs typeface="Open Sans" panose="020B0606030504020204" pitchFamily="34" charset="0"/>
              </a:rPr>
              <a:t>Data collection points</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Only shows when you filter on data collection points</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Shows reports for some additional fields that data collection points can report on</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Upon hovering it shows the number of reports</a:t>
            </a:r>
          </a:p>
          <a:p>
            <a:pPr marL="285750"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By clicking on the health risks/events in the legend you can in-/exclude what is shown in the bar chart</a:t>
            </a:r>
          </a:p>
          <a:p>
            <a:pPr marL="285750" indent="-285750">
              <a:spcBef>
                <a:spcPts val="300"/>
              </a:spcBef>
              <a:spcAft>
                <a:spcPts val="300"/>
              </a:spcAft>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300"/>
              </a:spcBef>
              <a:spcAft>
                <a:spcPts val="300"/>
              </a:spcAft>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300"/>
              </a:spcBef>
              <a:spcAft>
                <a:spcPts val="300"/>
              </a:spcAft>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300"/>
              </a:spcBef>
              <a:spcAft>
                <a:spcPts val="300"/>
              </a:spcAft>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indent="-285750"/>
            <a:endParaRPr lang="nb-NO"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24">
            <a:extLst>
              <a:ext uri="{FF2B5EF4-FFF2-40B4-BE49-F238E27FC236}">
                <a16:creationId xmlns:a16="http://schemas.microsoft.com/office/drawing/2014/main" id="{0258C37B-DA1C-4051-9F01-F8F27C805AEA}"/>
              </a:ext>
            </a:extLst>
          </p:cNvPr>
          <p:cNvGrpSpPr/>
          <p:nvPr/>
        </p:nvGrpSpPr>
        <p:grpSpPr>
          <a:xfrm>
            <a:off x="184559" y="6304072"/>
            <a:ext cx="416641" cy="416641"/>
            <a:chOff x="4370185" y="5205952"/>
            <a:chExt cx="1188720" cy="1188720"/>
          </a:xfrm>
          <a:noFill/>
        </p:grpSpPr>
        <p:sp>
          <p:nvSpPr>
            <p:cNvPr id="26" name="Oval 25">
              <a:extLst>
                <a:ext uri="{FF2B5EF4-FFF2-40B4-BE49-F238E27FC236}">
                  <a16:creationId xmlns:a16="http://schemas.microsoft.com/office/drawing/2014/main" id="{9918EB0F-9DD6-4155-8973-8B39B1F41A41}"/>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Picture 27" descr="A picture containing drawing&#10;&#10;Description automatically generated">
              <a:extLst>
                <a:ext uri="{FF2B5EF4-FFF2-40B4-BE49-F238E27FC236}">
                  <a16:creationId xmlns:a16="http://schemas.microsoft.com/office/drawing/2014/main" id="{A13CE463-CD77-4456-BA96-11FE5BA4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0" name="Rectangle 29">
            <a:extLst>
              <a:ext uri="{FF2B5EF4-FFF2-40B4-BE49-F238E27FC236}">
                <a16:creationId xmlns:a16="http://schemas.microsoft.com/office/drawing/2014/main" id="{769D5800-A89C-4E8C-9680-9C7321B69CF5}"/>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1" name="Straight Connector 30">
            <a:extLst>
              <a:ext uri="{FF2B5EF4-FFF2-40B4-BE49-F238E27FC236}">
                <a16:creationId xmlns:a16="http://schemas.microsoft.com/office/drawing/2014/main" id="{DA9E3C56-E9A5-49FA-B1A2-5B094E6FAEE1}"/>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7" name="Graphic 36" descr="Classroom">
            <a:extLst>
              <a:ext uri="{FF2B5EF4-FFF2-40B4-BE49-F238E27FC236}">
                <a16:creationId xmlns:a16="http://schemas.microsoft.com/office/drawing/2014/main" id="{D0700890-D011-48CD-A0FA-B9252F6AF9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38" name="TextBox 37">
            <a:extLst>
              <a:ext uri="{FF2B5EF4-FFF2-40B4-BE49-F238E27FC236}">
                <a16:creationId xmlns:a16="http://schemas.microsoft.com/office/drawing/2014/main" id="{BBD7E288-5C4E-45D3-8D5B-3D34682E501E}"/>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9" name="Oval 38">
            <a:extLst>
              <a:ext uri="{FF2B5EF4-FFF2-40B4-BE49-F238E27FC236}">
                <a16:creationId xmlns:a16="http://schemas.microsoft.com/office/drawing/2014/main" id="{5B93A132-C8B1-4345-A765-EA52CD93F0FE}"/>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F573851-B90A-4E80-A152-D643FE8F738E}"/>
              </a:ext>
            </a:extLst>
          </p:cNvPr>
          <p:cNvPicPr>
            <a:picLocks noChangeAspect="1"/>
          </p:cNvPicPr>
          <p:nvPr/>
        </p:nvPicPr>
        <p:blipFill>
          <a:blip r:embed="rId10"/>
          <a:stretch>
            <a:fillRect/>
          </a:stretch>
        </p:blipFill>
        <p:spPr>
          <a:xfrm>
            <a:off x="4783445" y="1855039"/>
            <a:ext cx="6068272" cy="3229426"/>
          </a:xfrm>
          <a:prstGeom prst="rect">
            <a:avLst/>
          </a:prstGeom>
          <a:ln w="19050">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97021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1977631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08"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8" name="Rectangle 37">
            <a:extLst>
              <a:ext uri="{FF2B5EF4-FFF2-40B4-BE49-F238E27FC236}">
                <a16:creationId xmlns:a16="http://schemas.microsoft.com/office/drawing/2014/main" id="{F32D23F0-7575-4CBC-88CD-E42439818772}"/>
              </a:ext>
            </a:extLst>
          </p:cNvPr>
          <p:cNvSpPr/>
          <p:nvPr/>
        </p:nvSpPr>
        <p:spPr>
          <a:xfrm>
            <a:off x="191363" y="2136149"/>
            <a:ext cx="3194727" cy="2031325"/>
          </a:xfrm>
          <a:prstGeom prst="rect">
            <a:avLst/>
          </a:prstGeom>
        </p:spPr>
        <p:txBody>
          <a:bodyPr wrap="square">
            <a:spAutoFit/>
          </a:bodyPr>
          <a:lstStyle/>
          <a:p>
            <a:r>
              <a:rPr lang="nb-NO" b="1" dirty="0" err="1"/>
              <a:t>Answers</a:t>
            </a:r>
            <a:r>
              <a:rPr lang="nb-NO" b="1" dirty="0"/>
              <a:t> to </a:t>
            </a:r>
            <a:r>
              <a:rPr lang="nb-NO" b="1" dirty="0" err="1"/>
              <a:t>some</a:t>
            </a:r>
            <a:r>
              <a:rPr lang="nb-NO" b="1" dirty="0"/>
              <a:t> questions:</a:t>
            </a:r>
            <a:endParaRPr lang="en-US" i="1" dirty="0"/>
          </a:p>
          <a:p>
            <a:pPr marL="342900" indent="-342900">
              <a:buFont typeface="+mj-lt"/>
              <a:buAutoNum type="alphaUcPeriod" startAt="2"/>
            </a:pPr>
            <a:r>
              <a:rPr lang="en-GB" sz="1200" i="1" dirty="0"/>
              <a:t>Escalated: Supervisor cross-checked and notified health authorities, Dismissed: Supervisor cross-checked and found the alert to not be valid, Closed: Escalated and health authorities have dealt with it</a:t>
            </a:r>
          </a:p>
          <a:p>
            <a:pPr marL="342900" indent="-342900">
              <a:buFont typeface="+mj-lt"/>
              <a:buAutoNum type="alphaUcPeriod" startAt="2"/>
            </a:pPr>
            <a:r>
              <a:rPr lang="en-GB" sz="1200" i="1" dirty="0"/>
              <a:t>The sex/age bar chart only shows human health risks, e.g. no Unusual Events.</a:t>
            </a:r>
          </a:p>
          <a:p>
            <a:pPr marL="342900" indent="-342900">
              <a:buFont typeface="+mj-lt"/>
              <a:buAutoNum type="alphaUcPeriod" startAt="2"/>
            </a:pPr>
            <a:r>
              <a:rPr lang="en-GB" sz="1200" i="1" dirty="0"/>
              <a:t>Activate filter for Data Collection Point</a:t>
            </a:r>
          </a:p>
        </p:txBody>
      </p:sp>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ctangle 29">
            <a:extLst>
              <a:ext uri="{FF2B5EF4-FFF2-40B4-BE49-F238E27FC236}">
                <a16:creationId xmlns:a16="http://schemas.microsoft.com/office/drawing/2014/main" id="{212B793D-E79C-40A7-B719-D69BC2C8E5AD}"/>
              </a:ext>
            </a:extLst>
          </p:cNvPr>
          <p:cNvSpPr/>
          <p:nvPr/>
        </p:nvSpPr>
        <p:spPr>
          <a:xfrm>
            <a:off x="3927545" y="1988700"/>
            <a:ext cx="7656080" cy="3599062"/>
          </a:xfrm>
          <a:prstGeom prst="rect">
            <a:avLst/>
          </a:prstGeom>
        </p:spPr>
        <p:txBody>
          <a:bodyPr wrap="square">
            <a:spAutoFit/>
          </a:bodyPr>
          <a:lstStyle/>
          <a:p>
            <a:pPr marL="514350" indent="-514350">
              <a:spcBef>
                <a:spcPts val="600"/>
              </a:spcBef>
              <a:spcAft>
                <a:spcPts val="600"/>
              </a:spcAft>
              <a:buClr>
                <a:srgbClr val="980C16"/>
              </a:buClr>
              <a:buSzPct val="125000"/>
              <a:buFont typeface="+mj-lt"/>
              <a:buAutoNum type="alphaUcPeriod"/>
            </a:pPr>
            <a:r>
              <a:rPr lang="en-GB" dirty="0"/>
              <a:t>Play a little with the different filters in the box at the top. Do you know what all of them do and why they might be useful?</a:t>
            </a:r>
          </a:p>
          <a:p>
            <a:pPr marL="514350" indent="-514350">
              <a:spcBef>
                <a:spcPts val="600"/>
              </a:spcBef>
              <a:spcAft>
                <a:spcPts val="600"/>
              </a:spcAft>
              <a:buClr>
                <a:srgbClr val="980C16"/>
              </a:buClr>
              <a:buSzPct val="125000"/>
              <a:buFont typeface="+mj-lt"/>
              <a:buAutoNum type="alphaUcPeriod"/>
            </a:pPr>
            <a:r>
              <a:rPr lang="en-GB" dirty="0"/>
              <a:t>Do you know what the information in all the boxes at the top mean? E.g. do you know what the different states of alerts are?</a:t>
            </a:r>
          </a:p>
          <a:p>
            <a:pPr marL="514350" indent="-514350">
              <a:spcBef>
                <a:spcPts val="600"/>
              </a:spcBef>
              <a:spcAft>
                <a:spcPts val="600"/>
              </a:spcAft>
              <a:buClr>
                <a:srgbClr val="980C16"/>
              </a:buClr>
              <a:buSzPct val="125000"/>
              <a:buFont typeface="+mj-lt"/>
              <a:buAutoNum type="alphaUcPeriod"/>
            </a:pPr>
            <a:r>
              <a:rPr lang="en-GB" dirty="0"/>
              <a:t>Check out all the bar charts and play around with them. Do you know what they can be used for? Can you explain why the number of reports in the sex/age bar charts is different from the others?</a:t>
            </a:r>
          </a:p>
          <a:p>
            <a:pPr marL="514350" indent="-514350">
              <a:spcBef>
                <a:spcPts val="600"/>
              </a:spcBef>
              <a:spcAft>
                <a:spcPts val="600"/>
              </a:spcAft>
              <a:buClr>
                <a:srgbClr val="980C16"/>
              </a:buClr>
              <a:buSzPct val="125000"/>
              <a:buFont typeface="+mj-lt"/>
              <a:buAutoNum type="alphaUcPeriod"/>
            </a:pPr>
            <a:r>
              <a:rPr lang="en-GB" dirty="0"/>
              <a:t>Can you show the graph that is only visible for data collection points?</a:t>
            </a:r>
          </a:p>
          <a:p>
            <a:pPr marL="514350" indent="-514350">
              <a:lnSpc>
                <a:spcPct val="200000"/>
              </a:lnSpc>
              <a:buClr>
                <a:srgbClr val="980C16"/>
              </a:buClr>
              <a:buSzPct val="125000"/>
              <a:buFont typeface="+mj-lt"/>
              <a:buAutoNum type="alphaUcPeriod"/>
            </a:pPr>
            <a:endParaRPr lang="en-GB" dirty="0"/>
          </a:p>
        </p:txBody>
      </p:sp>
      <p:sp>
        <p:nvSpPr>
          <p:cNvPr id="37" name="Rectangle 36">
            <a:extLst>
              <a:ext uri="{FF2B5EF4-FFF2-40B4-BE49-F238E27FC236}">
                <a16:creationId xmlns:a16="http://schemas.microsoft.com/office/drawing/2014/main" id="{3D681C0C-EE45-4D91-AB6E-C1B5C434677E}"/>
              </a:ext>
            </a:extLst>
          </p:cNvPr>
          <p:cNvSpPr/>
          <p:nvPr/>
        </p:nvSpPr>
        <p:spPr>
          <a:xfrm>
            <a:off x="29939" y="2105617"/>
            <a:ext cx="3423816" cy="2169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Slide Number Placeholder 2">
            <a:extLst>
              <a:ext uri="{FF2B5EF4-FFF2-40B4-BE49-F238E27FC236}">
                <a16:creationId xmlns:a16="http://schemas.microsoft.com/office/drawing/2014/main" id="{3C2F424B-B47C-458E-BCDA-F1953DD9383A}"/>
              </a:ext>
            </a:extLst>
          </p:cNvPr>
          <p:cNvSpPr>
            <a:spLocks noGrp="1"/>
          </p:cNvSpPr>
          <p:nvPr>
            <p:ph type="sldNum" sz="quarter" idx="12"/>
          </p:nvPr>
        </p:nvSpPr>
        <p:spPr/>
        <p:txBody>
          <a:bodyPr/>
          <a:lstStyle/>
          <a:p>
            <a:fld id="{4564040C-0060-4F7C-A574-261334DA3326}" type="slidenum">
              <a:rPr lang="nb-NO" smtClean="0"/>
              <a:t>43</a:t>
            </a:fld>
            <a:endParaRPr lang="nb-NO"/>
          </a:p>
        </p:txBody>
      </p:sp>
      <p:sp>
        <p:nvSpPr>
          <p:cNvPr id="26" name="TextBox 25">
            <a:extLst>
              <a:ext uri="{FF2B5EF4-FFF2-40B4-BE49-F238E27FC236}">
                <a16:creationId xmlns:a16="http://schemas.microsoft.com/office/drawing/2014/main" id="{D8E20FA9-C71F-4FB0-8E2C-93012BCEAEFC}"/>
              </a:ext>
            </a:extLst>
          </p:cNvPr>
          <p:cNvSpPr txBox="1"/>
          <p:nvPr/>
        </p:nvSpPr>
        <p:spPr>
          <a:xfrm>
            <a:off x="246236" y="131433"/>
            <a:ext cx="2882261" cy="1107996"/>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Dashboard</a:t>
            </a:r>
          </a:p>
        </p:txBody>
      </p:sp>
      <p:grpSp>
        <p:nvGrpSpPr>
          <p:cNvPr id="19" name="Group 18">
            <a:extLst>
              <a:ext uri="{FF2B5EF4-FFF2-40B4-BE49-F238E27FC236}">
                <a16:creationId xmlns:a16="http://schemas.microsoft.com/office/drawing/2014/main" id="{6ABE6F9F-F18A-4018-A1E2-FCF81A0A48D4}"/>
              </a:ext>
            </a:extLst>
          </p:cNvPr>
          <p:cNvGrpSpPr/>
          <p:nvPr/>
        </p:nvGrpSpPr>
        <p:grpSpPr>
          <a:xfrm>
            <a:off x="184559" y="6304072"/>
            <a:ext cx="416641" cy="416641"/>
            <a:chOff x="4370185" y="5205952"/>
            <a:chExt cx="1188720" cy="1188720"/>
          </a:xfrm>
          <a:noFill/>
        </p:grpSpPr>
        <p:sp>
          <p:nvSpPr>
            <p:cNvPr id="25" name="Oval 24">
              <a:extLst>
                <a:ext uri="{FF2B5EF4-FFF2-40B4-BE49-F238E27FC236}">
                  <a16:creationId xmlns:a16="http://schemas.microsoft.com/office/drawing/2014/main" id="{6F2BB0F8-8D0F-4D02-BBD1-2A326134E8D3}"/>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7" name="Picture 26" descr="A picture containing drawing&#10;&#10;Description automatically generated">
              <a:extLst>
                <a:ext uri="{FF2B5EF4-FFF2-40B4-BE49-F238E27FC236}">
                  <a16:creationId xmlns:a16="http://schemas.microsoft.com/office/drawing/2014/main" id="{C939DF04-D99B-4E14-8E7C-972B5718FC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8" name="Rectangle 27">
            <a:extLst>
              <a:ext uri="{FF2B5EF4-FFF2-40B4-BE49-F238E27FC236}">
                <a16:creationId xmlns:a16="http://schemas.microsoft.com/office/drawing/2014/main" id="{DBFF5E6C-8ABF-4421-8109-1960C85B33E7}"/>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9" name="Straight Connector 28">
            <a:extLst>
              <a:ext uri="{FF2B5EF4-FFF2-40B4-BE49-F238E27FC236}">
                <a16:creationId xmlns:a16="http://schemas.microsoft.com/office/drawing/2014/main" id="{739443C0-AFE2-4480-B805-775CEFB23EC9}"/>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B37D3ADE-2208-45C3-925A-CB0896287A26}"/>
              </a:ext>
            </a:extLst>
          </p:cNvPr>
          <p:cNvGrpSpPr/>
          <p:nvPr/>
        </p:nvGrpSpPr>
        <p:grpSpPr>
          <a:xfrm>
            <a:off x="1275503" y="1010743"/>
            <a:ext cx="822960" cy="693882"/>
            <a:chOff x="1275503" y="1010743"/>
            <a:chExt cx="822960" cy="693882"/>
          </a:xfrm>
        </p:grpSpPr>
        <p:pic>
          <p:nvPicPr>
            <p:cNvPr id="34" name="Graphic 33" descr="Pencil">
              <a:extLst>
                <a:ext uri="{FF2B5EF4-FFF2-40B4-BE49-F238E27FC236}">
                  <a16:creationId xmlns:a16="http://schemas.microsoft.com/office/drawing/2014/main" id="{60D437A2-D823-4D0C-B46B-287DB39CE6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35" name="TextBox 34">
              <a:extLst>
                <a:ext uri="{FF2B5EF4-FFF2-40B4-BE49-F238E27FC236}">
                  <a16:creationId xmlns:a16="http://schemas.microsoft.com/office/drawing/2014/main" id="{3E1A857D-8E5A-48F4-A717-8E5CAD1F0559}"/>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T</a:t>
              </a:r>
              <a:r>
                <a:rPr lang="nb-NO" sz="1100" i="1" spc="300" dirty="0">
                  <a:solidFill>
                    <a:schemeClr val="bg1"/>
                  </a:solidFill>
                </a:rPr>
                <a:t>ASKS</a:t>
              </a:r>
            </a:p>
          </p:txBody>
        </p:sp>
        <p:sp>
          <p:nvSpPr>
            <p:cNvPr id="36" name="Oval 35">
              <a:extLst>
                <a:ext uri="{FF2B5EF4-FFF2-40B4-BE49-F238E27FC236}">
                  <a16:creationId xmlns:a16="http://schemas.microsoft.com/office/drawing/2014/main" id="{BF6AC7AE-B6AB-4B6F-B048-33D0ABD84B80}"/>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91FCE1E8-0B50-4492-84C7-2CE58C317B7B}"/>
              </a:ext>
            </a:extLst>
          </p:cNvPr>
          <p:cNvSpPr/>
          <p:nvPr/>
        </p:nvSpPr>
        <p:spPr>
          <a:xfrm>
            <a:off x="-12124" y="1986474"/>
            <a:ext cx="3369336" cy="861774"/>
          </a:xfrm>
          <a:prstGeom prst="rect">
            <a:avLst/>
          </a:prstGeom>
        </p:spPr>
        <p:txBody>
          <a:bodyPr wrap="square">
            <a:spAutoFit/>
          </a:bodyPr>
          <a:lstStyle/>
          <a:p>
            <a:r>
              <a:rPr lang="nb-NO" b="1" dirty="0" err="1"/>
              <a:t>Instructions</a:t>
            </a:r>
            <a:r>
              <a:rPr lang="nb-NO" b="1" dirty="0"/>
              <a:t>:</a:t>
            </a:r>
          </a:p>
          <a:p>
            <a:pPr marL="514350" lvl="1" indent="-342900">
              <a:buFont typeface="+mj-lt"/>
              <a:buAutoNum type="arabicPeriod"/>
            </a:pPr>
            <a:r>
              <a:rPr lang="nb-NO" sz="1600" dirty="0"/>
              <a:t>Log </a:t>
            </a:r>
            <a:r>
              <a:rPr lang="nb-NO" sz="1600" dirty="0" err="1"/>
              <a:t>into</a:t>
            </a:r>
            <a:r>
              <a:rPr lang="nb-NO" sz="1600" dirty="0"/>
              <a:t> Nyss</a:t>
            </a:r>
          </a:p>
          <a:p>
            <a:pPr marL="514350" lvl="1" indent="-342900">
              <a:buFont typeface="+mj-lt"/>
              <a:buAutoNum type="arabicPeriod"/>
            </a:pPr>
            <a:r>
              <a:rPr lang="nb-NO" sz="1600" dirty="0" err="1"/>
              <a:t>Answer</a:t>
            </a:r>
            <a:r>
              <a:rPr lang="nb-NO" sz="1600" dirty="0"/>
              <a:t> </a:t>
            </a:r>
            <a:r>
              <a:rPr lang="nb-NO" sz="1600" dirty="0" err="1"/>
              <a:t>the</a:t>
            </a:r>
            <a:r>
              <a:rPr lang="nb-NO" sz="1600" dirty="0"/>
              <a:t> questions</a:t>
            </a:r>
          </a:p>
        </p:txBody>
      </p:sp>
    </p:spTree>
    <p:extLst>
      <p:ext uri="{BB962C8B-B14F-4D97-AF65-F5344CB8AC3E}">
        <p14:creationId xmlns:p14="http://schemas.microsoft.com/office/powerpoint/2010/main" val="23820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1">
                                            <p:txEl>
                                              <p:pRg st="2" end="2"/>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39"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ctangle 29">
            <a:extLst>
              <a:ext uri="{FF2B5EF4-FFF2-40B4-BE49-F238E27FC236}">
                <a16:creationId xmlns:a16="http://schemas.microsoft.com/office/drawing/2014/main" id="{212B793D-E79C-40A7-B719-D69BC2C8E5AD}"/>
              </a:ext>
            </a:extLst>
          </p:cNvPr>
          <p:cNvSpPr/>
          <p:nvPr/>
        </p:nvSpPr>
        <p:spPr>
          <a:xfrm>
            <a:off x="3927545" y="1988700"/>
            <a:ext cx="7656080" cy="1508105"/>
          </a:xfrm>
          <a:prstGeom prst="rect">
            <a:avLst/>
          </a:prstGeom>
        </p:spPr>
        <p:txBody>
          <a:bodyPr wrap="square">
            <a:spAutoFit/>
          </a:bodyPr>
          <a:lstStyle/>
          <a:p>
            <a:pPr marL="514350" indent="-514350">
              <a:spcBef>
                <a:spcPts val="600"/>
              </a:spcBef>
              <a:spcAft>
                <a:spcPts val="600"/>
              </a:spcAft>
              <a:buClr>
                <a:srgbClr val="980C16"/>
              </a:buClr>
              <a:buSzPct val="125000"/>
              <a:buFont typeface="+mj-lt"/>
              <a:buAutoNum type="alphaUcPeriod"/>
            </a:pPr>
            <a:r>
              <a:rPr lang="en-GB" dirty="0"/>
              <a:t>How did it go? </a:t>
            </a:r>
          </a:p>
          <a:p>
            <a:pPr marL="514350" indent="-514350">
              <a:spcBef>
                <a:spcPts val="600"/>
              </a:spcBef>
              <a:spcAft>
                <a:spcPts val="600"/>
              </a:spcAft>
              <a:buClr>
                <a:srgbClr val="980C16"/>
              </a:buClr>
              <a:buSzPct val="125000"/>
              <a:buFont typeface="+mj-lt"/>
              <a:buAutoNum type="alphaUcPeriod"/>
            </a:pPr>
            <a:r>
              <a:rPr lang="en-GB" dirty="0"/>
              <a:t>When do you think is it useful to use the dashboard?</a:t>
            </a:r>
          </a:p>
          <a:p>
            <a:pPr marL="514350" indent="-514350">
              <a:spcBef>
                <a:spcPts val="600"/>
              </a:spcBef>
              <a:spcAft>
                <a:spcPts val="600"/>
              </a:spcAft>
              <a:buClr>
                <a:srgbClr val="980C16"/>
              </a:buClr>
              <a:buSzPct val="125000"/>
              <a:buFont typeface="+mj-lt"/>
              <a:buAutoNum type="alphaUcPeriod"/>
            </a:pPr>
            <a:r>
              <a:rPr lang="en-GB" dirty="0"/>
              <a:t>Do you know in which way the various graphs can be used to facilitate early response? </a:t>
            </a:r>
          </a:p>
        </p:txBody>
      </p:sp>
      <p:sp>
        <p:nvSpPr>
          <p:cNvPr id="3" name="Slide Number Placeholder 2">
            <a:extLst>
              <a:ext uri="{FF2B5EF4-FFF2-40B4-BE49-F238E27FC236}">
                <a16:creationId xmlns:a16="http://schemas.microsoft.com/office/drawing/2014/main" id="{3C2F424B-B47C-458E-BCDA-F1953DD9383A}"/>
              </a:ext>
            </a:extLst>
          </p:cNvPr>
          <p:cNvSpPr>
            <a:spLocks noGrp="1"/>
          </p:cNvSpPr>
          <p:nvPr>
            <p:ph type="sldNum" sz="quarter" idx="12"/>
          </p:nvPr>
        </p:nvSpPr>
        <p:spPr/>
        <p:txBody>
          <a:bodyPr/>
          <a:lstStyle/>
          <a:p>
            <a:fld id="{4564040C-0060-4F7C-A574-261334DA3326}" type="slidenum">
              <a:rPr lang="nb-NO" smtClean="0"/>
              <a:t>44</a:t>
            </a:fld>
            <a:endParaRPr lang="nb-NO"/>
          </a:p>
        </p:txBody>
      </p:sp>
      <p:sp>
        <p:nvSpPr>
          <p:cNvPr id="26" name="TextBox 25">
            <a:extLst>
              <a:ext uri="{FF2B5EF4-FFF2-40B4-BE49-F238E27FC236}">
                <a16:creationId xmlns:a16="http://schemas.microsoft.com/office/drawing/2014/main" id="{D8E20FA9-C71F-4FB0-8E2C-93012BCEAEFC}"/>
              </a:ext>
            </a:extLst>
          </p:cNvPr>
          <p:cNvSpPr txBox="1"/>
          <p:nvPr/>
        </p:nvSpPr>
        <p:spPr>
          <a:xfrm>
            <a:off x="246236" y="131433"/>
            <a:ext cx="2882261" cy="1107996"/>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Dashboard</a:t>
            </a:r>
          </a:p>
        </p:txBody>
      </p:sp>
      <p:pic>
        <p:nvPicPr>
          <p:cNvPr id="122884" name="Picture 4">
            <a:extLst>
              <a:ext uri="{FF2B5EF4-FFF2-40B4-BE49-F238E27FC236}">
                <a16:creationId xmlns:a16="http://schemas.microsoft.com/office/drawing/2014/main" id="{1B09020A-4826-4AB5-A7DF-B445A3833C8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17264" y="1044984"/>
            <a:ext cx="340204" cy="34020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2C5A0924-E211-445C-BCBD-4E0E16A857C1}"/>
              </a:ext>
            </a:extLst>
          </p:cNvPr>
          <p:cNvGrpSpPr/>
          <p:nvPr/>
        </p:nvGrpSpPr>
        <p:grpSpPr>
          <a:xfrm>
            <a:off x="184559" y="6304072"/>
            <a:ext cx="416641" cy="416641"/>
            <a:chOff x="4370185" y="5205952"/>
            <a:chExt cx="1188720" cy="1188720"/>
          </a:xfrm>
          <a:noFill/>
        </p:grpSpPr>
        <p:sp>
          <p:nvSpPr>
            <p:cNvPr id="18" name="Oval 17">
              <a:extLst>
                <a:ext uri="{FF2B5EF4-FFF2-40B4-BE49-F238E27FC236}">
                  <a16:creationId xmlns:a16="http://schemas.microsoft.com/office/drawing/2014/main" id="{BC0E9C0D-B671-43A9-8DA6-213BA439F3C2}"/>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Picture 18" descr="A picture containing drawing&#10;&#10;Description automatically generated">
              <a:extLst>
                <a:ext uri="{FF2B5EF4-FFF2-40B4-BE49-F238E27FC236}">
                  <a16:creationId xmlns:a16="http://schemas.microsoft.com/office/drawing/2014/main" id="{AFC12770-2703-453E-8F72-635E06B91D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0" name="Rectangle 19">
            <a:extLst>
              <a:ext uri="{FF2B5EF4-FFF2-40B4-BE49-F238E27FC236}">
                <a16:creationId xmlns:a16="http://schemas.microsoft.com/office/drawing/2014/main" id="{E6108541-3A8E-4520-BDAB-46E35E578F93}"/>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2" name="Straight Connector 21">
            <a:extLst>
              <a:ext uri="{FF2B5EF4-FFF2-40B4-BE49-F238E27FC236}">
                <a16:creationId xmlns:a16="http://schemas.microsoft.com/office/drawing/2014/main" id="{24171FF0-717E-482E-A3FF-F04231EFB169}"/>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8C6E026-154E-4F32-8402-51F21C70C3CA}"/>
              </a:ext>
            </a:extLst>
          </p:cNvPr>
          <p:cNvSpPr txBox="1"/>
          <p:nvPr/>
        </p:nvSpPr>
        <p:spPr>
          <a:xfrm>
            <a:off x="958021" y="1443015"/>
            <a:ext cx="1457925" cy="430887"/>
          </a:xfrm>
          <a:prstGeom prst="rect">
            <a:avLst/>
          </a:prstGeom>
          <a:noFill/>
        </p:spPr>
        <p:txBody>
          <a:bodyPr wrap="square" rtlCol="0">
            <a:spAutoFit/>
          </a:bodyPr>
          <a:lstStyle/>
          <a:p>
            <a:pPr algn="ctr"/>
            <a:r>
              <a:rPr lang="nb-NO" sz="1100" i="1" spc="300" dirty="0">
                <a:solidFill>
                  <a:schemeClr val="bg1"/>
                </a:solidFill>
              </a:rPr>
              <a:t>DISCUSSION</a:t>
            </a:r>
          </a:p>
        </p:txBody>
      </p:sp>
      <p:sp>
        <p:nvSpPr>
          <p:cNvPr id="31" name="Oval 30">
            <a:extLst>
              <a:ext uri="{FF2B5EF4-FFF2-40B4-BE49-F238E27FC236}">
                <a16:creationId xmlns:a16="http://schemas.microsoft.com/office/drawing/2014/main" id="{059F398F-F5A0-4DE5-8C22-45E830C2D351}"/>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414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3553910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72"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45</a:t>
            </a:fld>
            <a:endParaRPr lang="en-US" dirty="0"/>
          </a:p>
        </p:txBody>
      </p:sp>
      <p:pic>
        <p:nvPicPr>
          <p:cNvPr id="45" name="Google Shape;354;p44" descr="image66.png">
            <a:extLst>
              <a:ext uri="{FF2B5EF4-FFF2-40B4-BE49-F238E27FC236}">
                <a16:creationId xmlns:a16="http://schemas.microsoft.com/office/drawing/2014/main" id="{6124CC64-BF2D-42B9-A293-BBBD59F84EAB}"/>
              </a:ext>
            </a:extLst>
          </p:cNvPr>
          <p:cNvPicPr preferRelativeResize="0"/>
          <p:nvPr/>
        </p:nvPicPr>
        <p:blipFill rotWithShape="1">
          <a:blip r:embed="rId7">
            <a:alphaModFix/>
          </a:blip>
          <a:srcRect/>
          <a:stretch/>
        </p:blipFill>
        <p:spPr>
          <a:xfrm>
            <a:off x="3858225" y="781892"/>
            <a:ext cx="7870095" cy="5294216"/>
          </a:xfrm>
          <a:prstGeom prst="rect">
            <a:avLst/>
          </a:prstGeom>
          <a:noFill/>
          <a:ln>
            <a:noFill/>
          </a:ln>
        </p:spPr>
      </p:pic>
      <p:sp>
        <p:nvSpPr>
          <p:cNvPr id="36" name="Rectangle 35">
            <a:extLst>
              <a:ext uri="{FF2B5EF4-FFF2-40B4-BE49-F238E27FC236}">
                <a16:creationId xmlns:a16="http://schemas.microsoft.com/office/drawing/2014/main" id="{41DBD332-FF05-4EAA-846F-87A901E3DAC5}"/>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2475FC5-4EFA-4602-94DA-D7926FB84BE2}"/>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4EC3B97B-7FED-4701-B8EC-D88A1E231CB7}"/>
              </a:ext>
            </a:extLst>
          </p:cNvPr>
          <p:cNvGrpSpPr/>
          <p:nvPr/>
        </p:nvGrpSpPr>
        <p:grpSpPr>
          <a:xfrm>
            <a:off x="107057" y="416857"/>
            <a:ext cx="3170866" cy="1867012"/>
            <a:chOff x="107057" y="416857"/>
            <a:chExt cx="3170866" cy="1867012"/>
          </a:xfrm>
        </p:grpSpPr>
        <p:grpSp>
          <p:nvGrpSpPr>
            <p:cNvPr id="44" name="Group 43">
              <a:extLst>
                <a:ext uri="{FF2B5EF4-FFF2-40B4-BE49-F238E27FC236}">
                  <a16:creationId xmlns:a16="http://schemas.microsoft.com/office/drawing/2014/main" id="{F10EBD94-ACE2-4C15-8A8B-775A65261E52}"/>
                </a:ext>
              </a:extLst>
            </p:cNvPr>
            <p:cNvGrpSpPr/>
            <p:nvPr/>
          </p:nvGrpSpPr>
          <p:grpSpPr>
            <a:xfrm>
              <a:off x="1150883" y="416857"/>
              <a:ext cx="1083214" cy="1083214"/>
              <a:chOff x="4370185" y="5205952"/>
              <a:chExt cx="1188720" cy="1188720"/>
            </a:xfrm>
          </p:grpSpPr>
          <p:sp>
            <p:nvSpPr>
              <p:cNvPr id="46" name="Oval 45">
                <a:extLst>
                  <a:ext uri="{FF2B5EF4-FFF2-40B4-BE49-F238E27FC236}">
                    <a16:creationId xmlns:a16="http://schemas.microsoft.com/office/drawing/2014/main" id="{2BA5896E-4840-4FD4-B318-C7B548483AC8}"/>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descr="A picture containing drawing&#10;&#10;Description automatically generated">
                <a:extLst>
                  <a:ext uri="{FF2B5EF4-FFF2-40B4-BE49-F238E27FC236}">
                    <a16:creationId xmlns:a16="http://schemas.microsoft.com/office/drawing/2014/main" id="{37F89A50-F01C-4E58-8B7D-C058859536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48" name="TextBox 47">
              <a:extLst>
                <a:ext uri="{FF2B5EF4-FFF2-40B4-BE49-F238E27FC236}">
                  <a16:creationId xmlns:a16="http://schemas.microsoft.com/office/drawing/2014/main" id="{8BE75198-4A4B-4664-8220-6C357BAA442A}"/>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49" name="Straight Connector 48">
              <a:extLst>
                <a:ext uri="{FF2B5EF4-FFF2-40B4-BE49-F238E27FC236}">
                  <a16:creationId xmlns:a16="http://schemas.microsoft.com/office/drawing/2014/main" id="{98534E1B-817A-486C-ABE1-56F592D54993}"/>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7F0F431-342F-4F0F-AAD5-C0491DCB57C9}"/>
              </a:ext>
            </a:extLst>
          </p:cNvPr>
          <p:cNvGrpSpPr/>
          <p:nvPr/>
        </p:nvGrpSpPr>
        <p:grpSpPr>
          <a:xfrm>
            <a:off x="724668" y="2345335"/>
            <a:ext cx="2609273" cy="4985980"/>
            <a:chOff x="891583" y="2238241"/>
            <a:chExt cx="2609273" cy="4985980"/>
          </a:xfrm>
        </p:grpSpPr>
        <p:cxnSp>
          <p:nvCxnSpPr>
            <p:cNvPr id="51" name="Straight Connector 50">
              <a:extLst>
                <a:ext uri="{FF2B5EF4-FFF2-40B4-BE49-F238E27FC236}">
                  <a16:creationId xmlns:a16="http://schemas.microsoft.com/office/drawing/2014/main" id="{074FCE73-EE2E-4C0A-B710-1B3525FA0E46}"/>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F42A9C3-FAA9-443F-9242-57E549E5F9AB}"/>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2578A72-45CF-4DBB-A5B3-756982259412}"/>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cap="small" dirty="0">
                  <a:solidFill>
                    <a:schemeClr val="bg1"/>
                  </a:solidFill>
                </a:rPr>
                <a:t>User list</a:t>
              </a:r>
            </a:p>
            <a:p>
              <a:pPr marL="365760">
                <a:lnSpc>
                  <a:spcPct val="150000"/>
                </a:lnSpc>
              </a:pPr>
              <a:r>
                <a:rPr lang="en-US" sz="1400" cap="small" dirty="0">
                  <a:solidFill>
                    <a:schemeClr val="bg1"/>
                  </a:solidFill>
                </a:rPr>
                <a:t>Settings</a:t>
              </a:r>
            </a:p>
            <a:p>
              <a:pPr>
                <a:lnSpc>
                  <a:spcPct val="150000"/>
                </a:lnSpc>
              </a:pPr>
              <a:r>
                <a:rPr lang="en-US" b="1"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b="1"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54" name="Oval 53">
              <a:extLst>
                <a:ext uri="{FF2B5EF4-FFF2-40B4-BE49-F238E27FC236}">
                  <a16:creationId xmlns:a16="http://schemas.microsoft.com/office/drawing/2014/main" id="{AF4F019B-BFC0-4168-84A5-A8A6FD47C697}"/>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99DCC31A-6652-437B-877F-3BDD27B7527C}"/>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Oval 55">
              <a:extLst>
                <a:ext uri="{FF2B5EF4-FFF2-40B4-BE49-F238E27FC236}">
                  <a16:creationId xmlns:a16="http://schemas.microsoft.com/office/drawing/2014/main" id="{2E550C5A-A989-4296-800B-A1A1E958F156}"/>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Oval 56">
              <a:extLst>
                <a:ext uri="{FF2B5EF4-FFF2-40B4-BE49-F238E27FC236}">
                  <a16:creationId xmlns:a16="http://schemas.microsoft.com/office/drawing/2014/main" id="{68604435-0279-4F58-99DA-0DD99C2B6BAF}"/>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a:extLst>
                <a:ext uri="{FF2B5EF4-FFF2-40B4-BE49-F238E27FC236}">
                  <a16:creationId xmlns:a16="http://schemas.microsoft.com/office/drawing/2014/main" id="{66EADED4-F907-45DC-B6B0-D09543853BEF}"/>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A933AA41-9661-498E-BC08-34500DD2EDCC}"/>
                </a:ext>
              </a:extLst>
            </p:cNvPr>
            <p:cNvSpPr/>
            <p:nvPr/>
          </p:nvSpPr>
          <p:spPr>
            <a:xfrm>
              <a:off x="1096552" y="5269598"/>
              <a:ext cx="129895" cy="12989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Oval 59">
              <a:extLst>
                <a:ext uri="{FF2B5EF4-FFF2-40B4-BE49-F238E27FC236}">
                  <a16:creationId xmlns:a16="http://schemas.microsoft.com/office/drawing/2014/main" id="{0E4686F6-F8EE-4745-974D-2D48318047E9}"/>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Oval 60">
              <a:extLst>
                <a:ext uri="{FF2B5EF4-FFF2-40B4-BE49-F238E27FC236}">
                  <a16:creationId xmlns:a16="http://schemas.microsoft.com/office/drawing/2014/main" id="{F33D9EC4-D18E-4914-A46C-04E1EC59672D}"/>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Oval 61">
              <a:extLst>
                <a:ext uri="{FF2B5EF4-FFF2-40B4-BE49-F238E27FC236}">
                  <a16:creationId xmlns:a16="http://schemas.microsoft.com/office/drawing/2014/main" id="{BC8CFBFF-4622-477E-9533-C7586F348EEB}"/>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Oval 62">
              <a:extLst>
                <a:ext uri="{FF2B5EF4-FFF2-40B4-BE49-F238E27FC236}">
                  <a16:creationId xmlns:a16="http://schemas.microsoft.com/office/drawing/2014/main" id="{3C55117D-2E69-4979-B756-B7D3788B15DC}"/>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2" name="Picture 1">
            <a:extLst>
              <a:ext uri="{FF2B5EF4-FFF2-40B4-BE49-F238E27FC236}">
                <a16:creationId xmlns:a16="http://schemas.microsoft.com/office/drawing/2014/main" id="{BD938595-34D8-4C53-A6BF-B3275030E456}"/>
              </a:ext>
            </a:extLst>
          </p:cNvPr>
          <p:cNvPicPr>
            <a:picLocks noChangeAspect="1"/>
          </p:cNvPicPr>
          <p:nvPr/>
        </p:nvPicPr>
        <p:blipFill rotWithShape="1">
          <a:blip r:embed="rId9"/>
          <a:srcRect b="16080"/>
          <a:stretch/>
        </p:blipFill>
        <p:spPr>
          <a:xfrm>
            <a:off x="5151076" y="1523262"/>
            <a:ext cx="5300516" cy="3668351"/>
          </a:xfrm>
          <a:prstGeom prst="rect">
            <a:avLst/>
          </a:prstGeom>
        </p:spPr>
      </p:pic>
    </p:spTree>
    <p:extLst>
      <p:ext uri="{BB962C8B-B14F-4D97-AF65-F5344CB8AC3E}">
        <p14:creationId xmlns:p14="http://schemas.microsoft.com/office/powerpoint/2010/main" val="3919456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3519471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35"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46</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382730" y="130797"/>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Alerts</a:t>
            </a:r>
          </a:p>
        </p:txBody>
      </p:sp>
      <p:sp>
        <p:nvSpPr>
          <p:cNvPr id="44" name="Rectangle 43">
            <a:extLst>
              <a:ext uri="{FF2B5EF4-FFF2-40B4-BE49-F238E27FC236}">
                <a16:creationId xmlns:a16="http://schemas.microsoft.com/office/drawing/2014/main" id="{DA2294FE-47C5-4E6A-9099-DFCF9AEF9C75}"/>
              </a:ext>
            </a:extLst>
          </p:cNvPr>
          <p:cNvSpPr/>
          <p:nvPr/>
        </p:nvSpPr>
        <p:spPr>
          <a:xfrm>
            <a:off x="0" y="1985838"/>
            <a:ext cx="3386090" cy="3854901"/>
          </a:xfrm>
          <a:prstGeom prst="rect">
            <a:avLst/>
          </a:prstGeom>
        </p:spPr>
        <p:txBody>
          <a:bodyPr wrap="square">
            <a:spAutoFit/>
          </a:bodyPr>
          <a:lstStyle/>
          <a:p>
            <a:pPr lvl="0">
              <a:spcBef>
                <a:spcPts val="300"/>
              </a:spcBef>
              <a:spcAft>
                <a:spcPts val="300"/>
              </a:spcAft>
            </a:pPr>
            <a:r>
              <a:rPr lang="nb-NO" dirty="0" err="1">
                <a:solidFill>
                  <a:srgbClr val="0C0C0C"/>
                </a:solidFill>
              </a:rPr>
              <a:t>Accessible</a:t>
            </a:r>
            <a:r>
              <a:rPr lang="nb-NO" dirty="0">
                <a:solidFill>
                  <a:srgbClr val="0C0C0C"/>
                </a:solidFill>
              </a:rPr>
              <a:t> by managers, </a:t>
            </a:r>
            <a:r>
              <a:rPr lang="nb-NO" dirty="0" err="1">
                <a:solidFill>
                  <a:srgbClr val="0C0C0C"/>
                </a:solidFill>
              </a:rPr>
              <a:t>technical</a:t>
            </a:r>
            <a:r>
              <a:rPr lang="nb-NO" dirty="0">
                <a:solidFill>
                  <a:srgbClr val="0C0C0C"/>
                </a:solidFill>
              </a:rPr>
              <a:t> </a:t>
            </a:r>
            <a:r>
              <a:rPr lang="nb-NO" dirty="0" err="1">
                <a:solidFill>
                  <a:srgbClr val="0C0C0C"/>
                </a:solidFill>
              </a:rPr>
              <a:t>advisors</a:t>
            </a:r>
            <a:r>
              <a:rPr lang="nb-NO" dirty="0">
                <a:solidFill>
                  <a:srgbClr val="0C0C0C"/>
                </a:solidFill>
              </a:rPr>
              <a:t> and supervisors.</a:t>
            </a:r>
          </a:p>
          <a:p>
            <a:pPr lvl="0">
              <a:spcBef>
                <a:spcPts val="300"/>
              </a:spcBef>
              <a:spcAft>
                <a:spcPts val="300"/>
              </a:spcAft>
            </a:pPr>
            <a:endParaRPr lang="nb-NO" b="1" dirty="0">
              <a:solidFill>
                <a:srgbClr val="0C0C0C"/>
              </a:solidFill>
            </a:endParaRPr>
          </a:p>
          <a:p>
            <a:pPr lvl="0">
              <a:spcBef>
                <a:spcPts val="300"/>
              </a:spcBef>
              <a:spcAft>
                <a:spcPts val="300"/>
              </a:spcAft>
            </a:pPr>
            <a:r>
              <a:rPr lang="nb-NO" sz="1600" b="1"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Gives</a:t>
            </a:r>
            <a:r>
              <a:rPr lang="nb-NO" sz="1600" b="1" dirty="0">
                <a:solidFill>
                  <a:srgbClr val="0C0C0C"/>
                </a:solidFill>
                <a:latin typeface="Open Sans" panose="020B0606030504020204" pitchFamily="34" charset="0"/>
                <a:ea typeface="Open Sans" panose="020B0606030504020204" pitchFamily="34" charset="0"/>
                <a:cs typeface="Open Sans" panose="020B0606030504020204" pitchFamily="34" charset="0"/>
              </a:rPr>
              <a:t> an </a:t>
            </a:r>
            <a:r>
              <a:rPr lang="nb-NO" sz="1600" b="1"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overview</a:t>
            </a:r>
            <a:r>
              <a:rPr lang="nb-NO" sz="1600" b="1"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b="1"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of</a:t>
            </a:r>
            <a:r>
              <a:rPr lang="nb-NO" sz="1600" b="1" dirty="0">
                <a:solidFill>
                  <a:srgbClr val="0C0C0C"/>
                </a:solidFill>
                <a:latin typeface="Open Sans" panose="020B0606030504020204" pitchFamily="34" charset="0"/>
                <a:ea typeface="Open Sans" panose="020B0606030504020204" pitchFamily="34" charset="0"/>
                <a:cs typeface="Open Sans" panose="020B0606030504020204" pitchFamily="34" charset="0"/>
              </a:rPr>
              <a:t>:</a:t>
            </a:r>
            <a:endPar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endParaRPr>
          </a:p>
          <a:p>
            <a:pPr lvl="1" indent="-285750">
              <a:buFont typeface="Arial" panose="020B0604020202020204" pitchFamily="34" charset="0"/>
              <a:buChar char="•"/>
            </a:pP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All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the</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alerts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triggered</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within</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the</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project</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p>
          <a:p>
            <a:pPr lvl="1" indent="-285750">
              <a:buFont typeface="Arial" panose="020B0604020202020204" pitchFamily="34" charset="0"/>
              <a:buChar char="•"/>
            </a:pP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Refer</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to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the</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Nyss manual for more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information</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on</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triggering</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of</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alerts</a:t>
            </a:r>
          </a:p>
          <a:p>
            <a:pPr lvl="1" indent="-285750">
              <a:buFont typeface="Arial" panose="020B0604020202020204" pitchFamily="34" charset="0"/>
              <a:buChar char="•"/>
            </a:pP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Each</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alert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can</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be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clicked</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for more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information</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and to dismiss,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escalate</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or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close</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the</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alert</a:t>
            </a:r>
            <a:endParaRPr lang="nb-NO" sz="1200" dirty="0"/>
          </a:p>
        </p:txBody>
      </p:sp>
      <p:grpSp>
        <p:nvGrpSpPr>
          <p:cNvPr id="17" name="Group 16">
            <a:extLst>
              <a:ext uri="{FF2B5EF4-FFF2-40B4-BE49-F238E27FC236}">
                <a16:creationId xmlns:a16="http://schemas.microsoft.com/office/drawing/2014/main" id="{1F68662E-9A5B-41F5-81D0-AD32F534F4B9}"/>
              </a:ext>
            </a:extLst>
          </p:cNvPr>
          <p:cNvGrpSpPr/>
          <p:nvPr/>
        </p:nvGrpSpPr>
        <p:grpSpPr>
          <a:xfrm>
            <a:off x="184559" y="6304072"/>
            <a:ext cx="416641" cy="416641"/>
            <a:chOff x="4370185" y="5205952"/>
            <a:chExt cx="1188720" cy="1188720"/>
          </a:xfrm>
          <a:noFill/>
        </p:grpSpPr>
        <p:sp>
          <p:nvSpPr>
            <p:cNvPr id="18" name="Oval 17">
              <a:extLst>
                <a:ext uri="{FF2B5EF4-FFF2-40B4-BE49-F238E27FC236}">
                  <a16:creationId xmlns:a16="http://schemas.microsoft.com/office/drawing/2014/main" id="{F55C62FC-3EED-418A-AB49-46D283BBE7CC}"/>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Picture 18" descr="A picture containing drawing&#10;&#10;Description automatically generated">
              <a:extLst>
                <a:ext uri="{FF2B5EF4-FFF2-40B4-BE49-F238E27FC236}">
                  <a16:creationId xmlns:a16="http://schemas.microsoft.com/office/drawing/2014/main" id="{FC642862-ADEF-4AE0-96AD-9867B9C4A5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0" name="Rectangle 19">
            <a:extLst>
              <a:ext uri="{FF2B5EF4-FFF2-40B4-BE49-F238E27FC236}">
                <a16:creationId xmlns:a16="http://schemas.microsoft.com/office/drawing/2014/main" id="{40FAACB3-5373-4ABC-8041-B514B6C34926}"/>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2" name="Straight Connector 21">
            <a:extLst>
              <a:ext uri="{FF2B5EF4-FFF2-40B4-BE49-F238E27FC236}">
                <a16:creationId xmlns:a16="http://schemas.microsoft.com/office/drawing/2014/main" id="{883A6D62-A7AE-472D-8BF1-EE42D08F2F36}"/>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Graphic 22" descr="Classroom">
            <a:extLst>
              <a:ext uri="{FF2B5EF4-FFF2-40B4-BE49-F238E27FC236}">
                <a16:creationId xmlns:a16="http://schemas.microsoft.com/office/drawing/2014/main" id="{C92761C0-3F7F-49D7-99F6-BFB2513CD1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25" name="TextBox 24">
            <a:extLst>
              <a:ext uri="{FF2B5EF4-FFF2-40B4-BE49-F238E27FC236}">
                <a16:creationId xmlns:a16="http://schemas.microsoft.com/office/drawing/2014/main" id="{3008621D-DD5B-489E-8D0D-E079978EEDD6}"/>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7" name="Oval 26">
            <a:extLst>
              <a:ext uri="{FF2B5EF4-FFF2-40B4-BE49-F238E27FC236}">
                <a16:creationId xmlns:a16="http://schemas.microsoft.com/office/drawing/2014/main" id="{412FFBFF-626A-49EE-A067-67424757A2C5}"/>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71CE9AA-37FA-43C4-99A0-BAE77746AE9E}"/>
              </a:ext>
            </a:extLst>
          </p:cNvPr>
          <p:cNvPicPr>
            <a:picLocks noChangeAspect="1"/>
          </p:cNvPicPr>
          <p:nvPr/>
        </p:nvPicPr>
        <p:blipFill rotWithShape="1">
          <a:blip r:embed="rId10"/>
          <a:srcRect l="20128" t="12219" b="16081"/>
          <a:stretch/>
        </p:blipFill>
        <p:spPr>
          <a:xfrm>
            <a:off x="4595837" y="869461"/>
            <a:ext cx="6757963" cy="5002961"/>
          </a:xfrm>
          <a:prstGeom prst="rect">
            <a:avLst/>
          </a:prstGeom>
          <a:ln w="19050">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9985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6BAE99-8E95-4089-B8C8-696BDAD0A409}"/>
              </a:ext>
            </a:extLst>
          </p:cNvPr>
          <p:cNvPicPr>
            <a:picLocks noChangeAspect="1"/>
          </p:cNvPicPr>
          <p:nvPr/>
        </p:nvPicPr>
        <p:blipFill>
          <a:blip r:embed="rId5"/>
          <a:stretch>
            <a:fillRect/>
          </a:stretch>
        </p:blipFill>
        <p:spPr>
          <a:xfrm>
            <a:off x="4595834" y="868601"/>
            <a:ext cx="6108707" cy="4727528"/>
          </a:xfrm>
          <a:prstGeom prst="rect">
            <a:avLst/>
          </a:prstGeom>
          <a:ln w="19050">
            <a:noFill/>
          </a:ln>
          <a:effectLst/>
        </p:spPr>
      </p:pic>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230487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8" name="think-cell Slide" r:id="rId6" imgW="395" imgH="394" progId="TCLayout.ActiveDocument.1">
                  <p:embed/>
                </p:oleObj>
              </mc:Choice>
              <mc:Fallback>
                <p:oleObj name="think-cell Slide" r:id="rId6"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47</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382730" y="130797"/>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Alerts</a:t>
            </a:r>
          </a:p>
        </p:txBody>
      </p:sp>
      <p:sp>
        <p:nvSpPr>
          <p:cNvPr id="44" name="Rectangle 43">
            <a:extLst>
              <a:ext uri="{FF2B5EF4-FFF2-40B4-BE49-F238E27FC236}">
                <a16:creationId xmlns:a16="http://schemas.microsoft.com/office/drawing/2014/main" id="{DA2294FE-47C5-4E6A-9099-DFCF9AEF9C75}"/>
              </a:ext>
            </a:extLst>
          </p:cNvPr>
          <p:cNvSpPr/>
          <p:nvPr/>
        </p:nvSpPr>
        <p:spPr>
          <a:xfrm>
            <a:off x="-12124" y="1985838"/>
            <a:ext cx="3398210" cy="3970318"/>
          </a:xfrm>
          <a:prstGeom prst="rect">
            <a:avLst/>
          </a:prstGeom>
        </p:spPr>
        <p:txBody>
          <a:bodyPr wrap="square">
            <a:spAutoFit/>
          </a:bodyPr>
          <a:lstStyle/>
          <a:p>
            <a:pPr>
              <a:spcBef>
                <a:spcPts val="300"/>
              </a:spcBef>
            </a:pPr>
            <a:r>
              <a:rPr lang="en-GB" b="1" dirty="0">
                <a:latin typeface="Open Sans" panose="020B0606030504020204" pitchFamily="34" charset="0"/>
                <a:ea typeface="Open Sans" panose="020B0606030504020204" pitchFamily="34" charset="0"/>
                <a:cs typeface="Open Sans" panose="020B0606030504020204" pitchFamily="34" charset="0"/>
              </a:rPr>
              <a:t>Dismissal</a:t>
            </a:r>
          </a:p>
          <a:p>
            <a:pPr marL="28575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When an alert is triggered, the reports that triggered it are cross-checked by the connected supervisors</a:t>
            </a:r>
          </a:p>
          <a:p>
            <a:pPr marL="28575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In the example the top report was dismissed, the second was kept and the bottom one is opened for more information.</a:t>
            </a:r>
          </a:p>
          <a:p>
            <a:pPr marL="28575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In this case the alert rule was two reports. If the third report is dismissed, the alert rule is not met anymore, and the alert can be dismissed.</a:t>
            </a:r>
          </a:p>
          <a:p>
            <a:pPr marL="285750" indent="-285750">
              <a:spcBef>
                <a:spcPts val="300"/>
              </a:spcBef>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6">
            <a:extLst>
              <a:ext uri="{FF2B5EF4-FFF2-40B4-BE49-F238E27FC236}">
                <a16:creationId xmlns:a16="http://schemas.microsoft.com/office/drawing/2014/main" id="{1F68662E-9A5B-41F5-81D0-AD32F534F4B9}"/>
              </a:ext>
            </a:extLst>
          </p:cNvPr>
          <p:cNvGrpSpPr/>
          <p:nvPr/>
        </p:nvGrpSpPr>
        <p:grpSpPr>
          <a:xfrm>
            <a:off x="184559" y="6304072"/>
            <a:ext cx="416641" cy="416641"/>
            <a:chOff x="4370185" y="5205952"/>
            <a:chExt cx="1188720" cy="1188720"/>
          </a:xfrm>
          <a:noFill/>
        </p:grpSpPr>
        <p:sp>
          <p:nvSpPr>
            <p:cNvPr id="18" name="Oval 17">
              <a:extLst>
                <a:ext uri="{FF2B5EF4-FFF2-40B4-BE49-F238E27FC236}">
                  <a16:creationId xmlns:a16="http://schemas.microsoft.com/office/drawing/2014/main" id="{F55C62FC-3EED-418A-AB49-46D283BBE7CC}"/>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Picture 18" descr="A picture containing drawing&#10;&#10;Description automatically generated">
              <a:extLst>
                <a:ext uri="{FF2B5EF4-FFF2-40B4-BE49-F238E27FC236}">
                  <a16:creationId xmlns:a16="http://schemas.microsoft.com/office/drawing/2014/main" id="{FC642862-ADEF-4AE0-96AD-9867B9C4A5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0" name="Rectangle 19">
            <a:extLst>
              <a:ext uri="{FF2B5EF4-FFF2-40B4-BE49-F238E27FC236}">
                <a16:creationId xmlns:a16="http://schemas.microsoft.com/office/drawing/2014/main" id="{40FAACB3-5373-4ABC-8041-B514B6C34926}"/>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2" name="Straight Connector 21">
            <a:extLst>
              <a:ext uri="{FF2B5EF4-FFF2-40B4-BE49-F238E27FC236}">
                <a16:creationId xmlns:a16="http://schemas.microsoft.com/office/drawing/2014/main" id="{883A6D62-A7AE-472D-8BF1-EE42D08F2F36}"/>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Graphic 22" descr="Classroom">
            <a:extLst>
              <a:ext uri="{FF2B5EF4-FFF2-40B4-BE49-F238E27FC236}">
                <a16:creationId xmlns:a16="http://schemas.microsoft.com/office/drawing/2014/main" id="{C92761C0-3F7F-49D7-99F6-BFB2513CD1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25" name="TextBox 24">
            <a:extLst>
              <a:ext uri="{FF2B5EF4-FFF2-40B4-BE49-F238E27FC236}">
                <a16:creationId xmlns:a16="http://schemas.microsoft.com/office/drawing/2014/main" id="{3008621D-DD5B-489E-8D0D-E079978EEDD6}"/>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7" name="Oval 26">
            <a:extLst>
              <a:ext uri="{FF2B5EF4-FFF2-40B4-BE49-F238E27FC236}">
                <a16:creationId xmlns:a16="http://schemas.microsoft.com/office/drawing/2014/main" id="{412FFBFF-626A-49EE-A067-67424757A2C5}"/>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8B5C5BB-E2EC-4077-93B3-1FD9DDEF0AEE}"/>
              </a:ext>
            </a:extLst>
          </p:cNvPr>
          <p:cNvPicPr>
            <a:picLocks noChangeAspect="1"/>
          </p:cNvPicPr>
          <p:nvPr/>
        </p:nvPicPr>
        <p:blipFill>
          <a:blip r:embed="rId11"/>
          <a:stretch>
            <a:fillRect/>
          </a:stretch>
        </p:blipFill>
        <p:spPr>
          <a:xfrm>
            <a:off x="7302499" y="4562916"/>
            <a:ext cx="3459989" cy="1896587"/>
          </a:xfrm>
          <a:prstGeom prst="rect">
            <a:avLst/>
          </a:prstGeom>
        </p:spPr>
      </p:pic>
    </p:spTree>
    <p:extLst>
      <p:ext uri="{BB962C8B-B14F-4D97-AF65-F5344CB8AC3E}">
        <p14:creationId xmlns:p14="http://schemas.microsoft.com/office/powerpoint/2010/main" val="1279115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3" end="3"/>
                                            </p:txEl>
                                          </p:spTgt>
                                        </p:tgtEl>
                                        <p:attrNameLst>
                                          <p:attrName>style.visibility</p:attrName>
                                        </p:attrNameLst>
                                      </p:cBhvr>
                                      <p:to>
                                        <p:strVal val="visible"/>
                                      </p:to>
                                    </p:set>
                                  </p:childTnLst>
                                </p:cTn>
                              </p:par>
                              <p:par>
                                <p:cTn id="7" presetID="42" presetClass="entr" presetSubtype="0" fill="hold" nodeType="withEffect">
                                  <p:stCondLst>
                                    <p:cond delay="30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82"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0"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48</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382730" y="130797"/>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Alerts</a:t>
            </a:r>
          </a:p>
        </p:txBody>
      </p:sp>
      <p:grpSp>
        <p:nvGrpSpPr>
          <p:cNvPr id="17" name="Group 16">
            <a:extLst>
              <a:ext uri="{FF2B5EF4-FFF2-40B4-BE49-F238E27FC236}">
                <a16:creationId xmlns:a16="http://schemas.microsoft.com/office/drawing/2014/main" id="{1F68662E-9A5B-41F5-81D0-AD32F534F4B9}"/>
              </a:ext>
            </a:extLst>
          </p:cNvPr>
          <p:cNvGrpSpPr/>
          <p:nvPr/>
        </p:nvGrpSpPr>
        <p:grpSpPr>
          <a:xfrm>
            <a:off x="184559" y="6304072"/>
            <a:ext cx="416641" cy="416641"/>
            <a:chOff x="4370185" y="5205952"/>
            <a:chExt cx="1188720" cy="1188720"/>
          </a:xfrm>
          <a:noFill/>
        </p:grpSpPr>
        <p:sp>
          <p:nvSpPr>
            <p:cNvPr id="18" name="Oval 17">
              <a:extLst>
                <a:ext uri="{FF2B5EF4-FFF2-40B4-BE49-F238E27FC236}">
                  <a16:creationId xmlns:a16="http://schemas.microsoft.com/office/drawing/2014/main" id="{F55C62FC-3EED-418A-AB49-46D283BBE7CC}"/>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Picture 18" descr="A picture containing drawing&#10;&#10;Description automatically generated">
              <a:extLst>
                <a:ext uri="{FF2B5EF4-FFF2-40B4-BE49-F238E27FC236}">
                  <a16:creationId xmlns:a16="http://schemas.microsoft.com/office/drawing/2014/main" id="{FC642862-ADEF-4AE0-96AD-9867B9C4A5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0" name="Rectangle 19">
            <a:extLst>
              <a:ext uri="{FF2B5EF4-FFF2-40B4-BE49-F238E27FC236}">
                <a16:creationId xmlns:a16="http://schemas.microsoft.com/office/drawing/2014/main" id="{40FAACB3-5373-4ABC-8041-B514B6C34926}"/>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2" name="Straight Connector 21">
            <a:extLst>
              <a:ext uri="{FF2B5EF4-FFF2-40B4-BE49-F238E27FC236}">
                <a16:creationId xmlns:a16="http://schemas.microsoft.com/office/drawing/2014/main" id="{883A6D62-A7AE-472D-8BF1-EE42D08F2F36}"/>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Graphic 22" descr="Classroom">
            <a:extLst>
              <a:ext uri="{FF2B5EF4-FFF2-40B4-BE49-F238E27FC236}">
                <a16:creationId xmlns:a16="http://schemas.microsoft.com/office/drawing/2014/main" id="{C92761C0-3F7F-49D7-99F6-BFB2513CD1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25" name="TextBox 24">
            <a:extLst>
              <a:ext uri="{FF2B5EF4-FFF2-40B4-BE49-F238E27FC236}">
                <a16:creationId xmlns:a16="http://schemas.microsoft.com/office/drawing/2014/main" id="{3008621D-DD5B-489E-8D0D-E079978EEDD6}"/>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7" name="Oval 26">
            <a:extLst>
              <a:ext uri="{FF2B5EF4-FFF2-40B4-BE49-F238E27FC236}">
                <a16:creationId xmlns:a16="http://schemas.microsoft.com/office/drawing/2014/main" id="{412FFBFF-626A-49EE-A067-67424757A2C5}"/>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161D20-2331-42EE-BF4F-D0BB9FADB5A7}"/>
              </a:ext>
            </a:extLst>
          </p:cNvPr>
          <p:cNvSpPr/>
          <p:nvPr/>
        </p:nvSpPr>
        <p:spPr>
          <a:xfrm>
            <a:off x="-12124" y="1985838"/>
            <a:ext cx="3398210" cy="4255011"/>
          </a:xfrm>
          <a:prstGeom prst="rect">
            <a:avLst/>
          </a:prstGeom>
        </p:spPr>
        <p:txBody>
          <a:bodyPr wrap="square">
            <a:spAutoFit/>
          </a:bodyPr>
          <a:lstStyle/>
          <a:p>
            <a:pPr>
              <a:spcBef>
                <a:spcPts val="300"/>
              </a:spcBef>
            </a:pPr>
            <a:r>
              <a:rPr lang="en-GB" b="1" dirty="0">
                <a:latin typeface="Open Sans" panose="020B0606030504020204" pitchFamily="34" charset="0"/>
                <a:ea typeface="Open Sans" panose="020B0606030504020204" pitchFamily="34" charset="0"/>
                <a:cs typeface="Open Sans" panose="020B0606030504020204" pitchFamily="34" charset="0"/>
              </a:rPr>
              <a:t>Escalation</a:t>
            </a:r>
          </a:p>
          <a:p>
            <a:pPr marL="28575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When an alert is triggered, the reports that triggered it are cross-checked by the connected supervisors</a:t>
            </a:r>
          </a:p>
          <a:p>
            <a:pPr marL="28575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In the example two reports were dismissed and three were kept</a:t>
            </a:r>
          </a:p>
          <a:p>
            <a:pPr marL="28575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In this case the alert rule is still met after cross-checking, and the alert should be escalated</a:t>
            </a:r>
          </a:p>
          <a:p>
            <a:pPr marL="28575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Escalating automatically notifies health authorities or others set as notification recipients</a:t>
            </a:r>
          </a:p>
          <a:p>
            <a:pPr marL="285750" indent="-285750">
              <a:spcBef>
                <a:spcPts val="300"/>
              </a:spcBef>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3FF0495F-B2F7-4E64-A293-27CEFB5DDE4D}"/>
              </a:ext>
            </a:extLst>
          </p:cNvPr>
          <p:cNvPicPr>
            <a:picLocks noChangeAspect="1"/>
          </p:cNvPicPr>
          <p:nvPr/>
        </p:nvPicPr>
        <p:blipFill>
          <a:blip r:embed="rId10"/>
          <a:stretch>
            <a:fillRect/>
          </a:stretch>
        </p:blipFill>
        <p:spPr>
          <a:xfrm>
            <a:off x="4783445" y="927518"/>
            <a:ext cx="6306430" cy="4648849"/>
          </a:xfrm>
          <a:prstGeom prst="rect">
            <a:avLst/>
          </a:prstGeom>
          <a:ln w="19050">
            <a:solidFill>
              <a:schemeClr val="bg1">
                <a:lumMod val="75000"/>
              </a:schemeClr>
            </a:solidFill>
          </a:ln>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2D3E8A34-E80D-44D7-92E1-2AAF2A3FA118}"/>
              </a:ext>
            </a:extLst>
          </p:cNvPr>
          <p:cNvPicPr>
            <a:picLocks noChangeAspect="1"/>
          </p:cNvPicPr>
          <p:nvPr/>
        </p:nvPicPr>
        <p:blipFill>
          <a:blip r:embed="rId11"/>
          <a:stretch>
            <a:fillRect/>
          </a:stretch>
        </p:blipFill>
        <p:spPr>
          <a:xfrm>
            <a:off x="4783445" y="927518"/>
            <a:ext cx="6306430" cy="4639322"/>
          </a:xfrm>
          <a:prstGeom prst="rect">
            <a:avLst/>
          </a:prstGeom>
          <a:ln w="19050">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55276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81"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Slide Number Placeholder 2">
            <a:extLst>
              <a:ext uri="{FF2B5EF4-FFF2-40B4-BE49-F238E27FC236}">
                <a16:creationId xmlns:a16="http://schemas.microsoft.com/office/drawing/2014/main" id="{512DCD38-EF9C-4FDD-B0D0-890992ED2CEF}"/>
              </a:ext>
            </a:extLst>
          </p:cNvPr>
          <p:cNvSpPr>
            <a:spLocks noGrp="1"/>
          </p:cNvSpPr>
          <p:nvPr>
            <p:ph type="sldNum" sz="quarter" idx="12"/>
          </p:nvPr>
        </p:nvSpPr>
        <p:spPr/>
        <p:txBody>
          <a:bodyPr/>
          <a:lstStyle/>
          <a:p>
            <a:fld id="{4564040C-0060-4F7C-A574-261334DA3326}" type="slidenum">
              <a:rPr lang="nb-NO" smtClean="0"/>
              <a:t>49</a:t>
            </a:fld>
            <a:endParaRPr lang="nb-NO"/>
          </a:p>
        </p:txBody>
      </p:sp>
      <p:sp>
        <p:nvSpPr>
          <p:cNvPr id="21" name="TextBox 20">
            <a:extLst>
              <a:ext uri="{FF2B5EF4-FFF2-40B4-BE49-F238E27FC236}">
                <a16:creationId xmlns:a16="http://schemas.microsoft.com/office/drawing/2014/main" id="{9937DCBF-33B0-47B3-AD8D-81E8D975AA24}"/>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Alerts</a:t>
            </a:r>
          </a:p>
        </p:txBody>
      </p:sp>
      <p:sp>
        <p:nvSpPr>
          <p:cNvPr id="22" name="Rectangle 21">
            <a:extLst>
              <a:ext uri="{FF2B5EF4-FFF2-40B4-BE49-F238E27FC236}">
                <a16:creationId xmlns:a16="http://schemas.microsoft.com/office/drawing/2014/main" id="{8FA8F9C0-E099-46EB-ACF7-F59B12CE8665}"/>
              </a:ext>
            </a:extLst>
          </p:cNvPr>
          <p:cNvSpPr/>
          <p:nvPr/>
        </p:nvSpPr>
        <p:spPr>
          <a:xfrm>
            <a:off x="3854393" y="1879370"/>
            <a:ext cx="6384982" cy="4647426"/>
          </a:xfrm>
          <a:prstGeom prst="rect">
            <a:avLst/>
          </a:prstGeom>
        </p:spPr>
        <p:txBody>
          <a:bodyPr wrap="square">
            <a:spAutoFit/>
          </a:bodyPr>
          <a:lstStyle/>
          <a:p>
            <a:pPr marL="514350" indent="-514350">
              <a:spcBef>
                <a:spcPts val="600"/>
              </a:spcBef>
              <a:spcAft>
                <a:spcPts val="600"/>
              </a:spcAft>
              <a:buClr>
                <a:srgbClr val="980C16"/>
              </a:buClr>
              <a:buSzPct val="125000"/>
              <a:buFont typeface="+mj-lt"/>
              <a:buAutoNum type="alphaUcPeriod"/>
            </a:pPr>
            <a:r>
              <a:rPr lang="en-GB" dirty="0"/>
              <a:t>Go to the alerts list: How many reports are included in each of the three first alerts, and what health risk is the alert of? </a:t>
            </a:r>
          </a:p>
          <a:p>
            <a:pPr marL="514350" indent="-514350">
              <a:spcBef>
                <a:spcPts val="600"/>
              </a:spcBef>
              <a:spcAft>
                <a:spcPts val="600"/>
              </a:spcAft>
              <a:buClr>
                <a:srgbClr val="980C16"/>
              </a:buClr>
              <a:buSzPct val="125000"/>
              <a:buFont typeface="+mj-lt"/>
              <a:buAutoNum type="alphaUcPeriod"/>
            </a:pPr>
            <a:r>
              <a:rPr lang="en-GB" dirty="0"/>
              <a:t>Click on one alert: How do you collect information to know if you should keep or dismiss the report? </a:t>
            </a:r>
          </a:p>
          <a:p>
            <a:pPr marL="514350" indent="-514350">
              <a:spcBef>
                <a:spcPts val="600"/>
              </a:spcBef>
              <a:spcAft>
                <a:spcPts val="600"/>
              </a:spcAft>
              <a:buClr>
                <a:srgbClr val="980C16"/>
              </a:buClr>
              <a:buSzPct val="125000"/>
              <a:buFont typeface="+mj-lt"/>
              <a:buAutoNum type="alphaUcPeriod"/>
            </a:pPr>
            <a:r>
              <a:rPr lang="en-GB" dirty="0"/>
              <a:t>Try to keep 3 reports. </a:t>
            </a:r>
          </a:p>
          <a:p>
            <a:pPr marL="514350" indent="-514350">
              <a:spcBef>
                <a:spcPts val="600"/>
              </a:spcBef>
              <a:spcAft>
                <a:spcPts val="600"/>
              </a:spcAft>
              <a:buClr>
                <a:srgbClr val="980C16"/>
              </a:buClr>
              <a:buSzPct val="125000"/>
              <a:buFont typeface="+mj-lt"/>
              <a:buAutoNum type="alphaUcPeriod"/>
            </a:pPr>
            <a:r>
              <a:rPr lang="en-GB" dirty="0"/>
              <a:t>Try to dismiss 3 reports. </a:t>
            </a:r>
          </a:p>
          <a:p>
            <a:pPr marL="514350" indent="-514350">
              <a:spcBef>
                <a:spcPts val="600"/>
              </a:spcBef>
              <a:spcAft>
                <a:spcPts val="600"/>
              </a:spcAft>
              <a:buClr>
                <a:srgbClr val="980C16"/>
              </a:buClr>
              <a:buSzPct val="125000"/>
              <a:buFont typeface="+mj-lt"/>
              <a:buAutoNum type="alphaUcPeriod"/>
            </a:pPr>
            <a:r>
              <a:rPr lang="en-GB" dirty="0"/>
              <a:t>Escalate an alert.</a:t>
            </a:r>
          </a:p>
          <a:p>
            <a:pPr marL="514350" indent="-514350">
              <a:spcBef>
                <a:spcPts val="600"/>
              </a:spcBef>
              <a:spcAft>
                <a:spcPts val="600"/>
              </a:spcAft>
              <a:buClr>
                <a:srgbClr val="980C16"/>
              </a:buClr>
              <a:buSzPct val="125000"/>
              <a:buFont typeface="+mj-lt"/>
              <a:buAutoNum type="alphaUcPeriod"/>
            </a:pPr>
            <a:r>
              <a:rPr lang="en-GB" dirty="0"/>
              <a:t>What happens when you escalate an alert?  </a:t>
            </a:r>
          </a:p>
          <a:p>
            <a:pPr marL="514350" indent="-514350">
              <a:spcBef>
                <a:spcPts val="600"/>
              </a:spcBef>
              <a:spcAft>
                <a:spcPts val="600"/>
              </a:spcAft>
              <a:buClr>
                <a:srgbClr val="980C16"/>
              </a:buClr>
              <a:buSzPct val="125000"/>
              <a:buFont typeface="+mj-lt"/>
              <a:buAutoNum type="alphaUcPeriod"/>
            </a:pPr>
            <a:r>
              <a:rPr lang="en-GB" dirty="0"/>
              <a:t>How do you set the recipients of alert notifications?</a:t>
            </a:r>
          </a:p>
          <a:p>
            <a:pPr marL="514350" indent="-514350">
              <a:spcBef>
                <a:spcPts val="600"/>
              </a:spcBef>
              <a:spcAft>
                <a:spcPts val="600"/>
              </a:spcAft>
              <a:buClr>
                <a:srgbClr val="980C16"/>
              </a:buClr>
              <a:buSzPct val="125000"/>
              <a:buFont typeface="+mj-lt"/>
              <a:buAutoNum type="alphaUcPeriod"/>
            </a:pPr>
            <a:r>
              <a:rPr lang="en-GB" dirty="0"/>
              <a:t>Close the alert you escalated. </a:t>
            </a:r>
          </a:p>
          <a:p>
            <a:pPr marL="514350" indent="-514350">
              <a:spcBef>
                <a:spcPts val="600"/>
              </a:spcBef>
              <a:spcAft>
                <a:spcPts val="600"/>
              </a:spcAft>
              <a:buClr>
                <a:srgbClr val="980C16"/>
              </a:buClr>
              <a:buSzPct val="125000"/>
              <a:buFont typeface="+mj-lt"/>
              <a:buAutoNum type="alphaUcPeriod"/>
            </a:pPr>
            <a:r>
              <a:rPr lang="en-GB" dirty="0"/>
              <a:t>When would closing an alert be appropriate?</a:t>
            </a:r>
          </a:p>
        </p:txBody>
      </p:sp>
      <p:grpSp>
        <p:nvGrpSpPr>
          <p:cNvPr id="17" name="Group 16">
            <a:extLst>
              <a:ext uri="{FF2B5EF4-FFF2-40B4-BE49-F238E27FC236}">
                <a16:creationId xmlns:a16="http://schemas.microsoft.com/office/drawing/2014/main" id="{9D602BE1-6C5E-4332-B0FA-AB94894B14D2}"/>
              </a:ext>
            </a:extLst>
          </p:cNvPr>
          <p:cNvGrpSpPr/>
          <p:nvPr/>
        </p:nvGrpSpPr>
        <p:grpSpPr>
          <a:xfrm>
            <a:off x="184559" y="6304072"/>
            <a:ext cx="416641" cy="416641"/>
            <a:chOff x="4370185" y="5205952"/>
            <a:chExt cx="1188720" cy="1188720"/>
          </a:xfrm>
          <a:noFill/>
        </p:grpSpPr>
        <p:sp>
          <p:nvSpPr>
            <p:cNvPr id="23" name="Oval 22">
              <a:extLst>
                <a:ext uri="{FF2B5EF4-FFF2-40B4-BE49-F238E27FC236}">
                  <a16:creationId xmlns:a16="http://schemas.microsoft.com/office/drawing/2014/main" id="{14BA6492-F4CD-4FF2-AEFA-6A36C0AC5514}"/>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5" name="Picture 24" descr="A picture containing drawing&#10;&#10;Description automatically generated">
              <a:extLst>
                <a:ext uri="{FF2B5EF4-FFF2-40B4-BE49-F238E27FC236}">
                  <a16:creationId xmlns:a16="http://schemas.microsoft.com/office/drawing/2014/main" id="{6CE0878D-A5E1-4AF9-9073-208E98E813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0" name="Rectangle 29">
            <a:extLst>
              <a:ext uri="{FF2B5EF4-FFF2-40B4-BE49-F238E27FC236}">
                <a16:creationId xmlns:a16="http://schemas.microsoft.com/office/drawing/2014/main" id="{C3D69919-B291-4B70-9830-581BA0B7E97D}"/>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1" name="Straight Connector 30">
            <a:extLst>
              <a:ext uri="{FF2B5EF4-FFF2-40B4-BE49-F238E27FC236}">
                <a16:creationId xmlns:a16="http://schemas.microsoft.com/office/drawing/2014/main" id="{A1B0D6F0-9798-4A05-9090-3502834A71F9}"/>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18389485-1BF1-4230-9DED-CBAD7E36ABFF}"/>
              </a:ext>
            </a:extLst>
          </p:cNvPr>
          <p:cNvGrpSpPr/>
          <p:nvPr/>
        </p:nvGrpSpPr>
        <p:grpSpPr>
          <a:xfrm>
            <a:off x="1275503" y="1010743"/>
            <a:ext cx="822960" cy="693882"/>
            <a:chOff x="1275503" y="1010743"/>
            <a:chExt cx="822960" cy="693882"/>
          </a:xfrm>
        </p:grpSpPr>
        <p:pic>
          <p:nvPicPr>
            <p:cNvPr id="34" name="Graphic 33" descr="Pencil">
              <a:extLst>
                <a:ext uri="{FF2B5EF4-FFF2-40B4-BE49-F238E27FC236}">
                  <a16:creationId xmlns:a16="http://schemas.microsoft.com/office/drawing/2014/main" id="{B8DDF5C4-B88A-4557-BBAD-741F3AC0AA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35" name="TextBox 34">
              <a:extLst>
                <a:ext uri="{FF2B5EF4-FFF2-40B4-BE49-F238E27FC236}">
                  <a16:creationId xmlns:a16="http://schemas.microsoft.com/office/drawing/2014/main" id="{1CC40AFD-6C1C-4952-89F9-D65679FC10AF}"/>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T</a:t>
              </a:r>
              <a:r>
                <a:rPr lang="nb-NO" sz="1100" i="1" spc="300" dirty="0">
                  <a:solidFill>
                    <a:schemeClr val="bg1"/>
                  </a:solidFill>
                </a:rPr>
                <a:t>ASKS</a:t>
              </a:r>
            </a:p>
          </p:txBody>
        </p:sp>
        <p:sp>
          <p:nvSpPr>
            <p:cNvPr id="36" name="Oval 35">
              <a:extLst>
                <a:ext uri="{FF2B5EF4-FFF2-40B4-BE49-F238E27FC236}">
                  <a16:creationId xmlns:a16="http://schemas.microsoft.com/office/drawing/2014/main" id="{2F9BE662-CDC4-442B-A65A-C7C03F2AE69C}"/>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ontent Placeholder 2">
            <a:extLst>
              <a:ext uri="{FF2B5EF4-FFF2-40B4-BE49-F238E27FC236}">
                <a16:creationId xmlns:a16="http://schemas.microsoft.com/office/drawing/2014/main" id="{5DE27918-2752-4B08-92D4-7433D8067B7E}"/>
              </a:ext>
            </a:extLst>
          </p:cNvPr>
          <p:cNvSpPr txBox="1">
            <a:spLocks/>
          </p:cNvSpPr>
          <p:nvPr/>
        </p:nvSpPr>
        <p:spPr>
          <a:xfrm>
            <a:off x="838200" y="1253331"/>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GB" dirty="0"/>
          </a:p>
        </p:txBody>
      </p:sp>
      <p:sp>
        <p:nvSpPr>
          <p:cNvPr id="26" name="Rectangle 25">
            <a:extLst>
              <a:ext uri="{FF2B5EF4-FFF2-40B4-BE49-F238E27FC236}">
                <a16:creationId xmlns:a16="http://schemas.microsoft.com/office/drawing/2014/main" id="{0C057CC4-A204-405C-B90C-45DF2A3ED995}"/>
              </a:ext>
            </a:extLst>
          </p:cNvPr>
          <p:cNvSpPr/>
          <p:nvPr/>
        </p:nvSpPr>
        <p:spPr>
          <a:xfrm>
            <a:off x="-12124" y="1986474"/>
            <a:ext cx="3369336" cy="861774"/>
          </a:xfrm>
          <a:prstGeom prst="rect">
            <a:avLst/>
          </a:prstGeom>
        </p:spPr>
        <p:txBody>
          <a:bodyPr wrap="square">
            <a:spAutoFit/>
          </a:bodyPr>
          <a:lstStyle/>
          <a:p>
            <a:r>
              <a:rPr lang="nb-NO" b="1" dirty="0" err="1"/>
              <a:t>Instructions</a:t>
            </a:r>
            <a:r>
              <a:rPr lang="nb-NO" b="1" dirty="0"/>
              <a:t>:</a:t>
            </a:r>
          </a:p>
          <a:p>
            <a:pPr marL="514350" lvl="1" indent="-342900">
              <a:buFont typeface="+mj-lt"/>
              <a:buAutoNum type="arabicPeriod"/>
            </a:pPr>
            <a:r>
              <a:rPr lang="nb-NO" sz="1600" dirty="0"/>
              <a:t>Log </a:t>
            </a:r>
            <a:r>
              <a:rPr lang="nb-NO" sz="1600" dirty="0" err="1"/>
              <a:t>into</a:t>
            </a:r>
            <a:r>
              <a:rPr lang="nb-NO" sz="1600" dirty="0"/>
              <a:t> Nyss</a:t>
            </a:r>
          </a:p>
          <a:p>
            <a:pPr marL="514350" lvl="1" indent="-342900">
              <a:buFont typeface="+mj-lt"/>
              <a:buAutoNum type="arabicPeriod"/>
            </a:pPr>
            <a:r>
              <a:rPr lang="nb-NO" sz="1600" dirty="0" err="1"/>
              <a:t>Answer</a:t>
            </a:r>
            <a:r>
              <a:rPr lang="nb-NO" sz="1600" dirty="0"/>
              <a:t> </a:t>
            </a:r>
            <a:r>
              <a:rPr lang="nb-NO" sz="1600" dirty="0" err="1"/>
              <a:t>the</a:t>
            </a:r>
            <a:r>
              <a:rPr lang="nb-NO" sz="1600" dirty="0"/>
              <a:t> questions</a:t>
            </a:r>
          </a:p>
        </p:txBody>
      </p:sp>
    </p:spTree>
    <p:extLst>
      <p:ext uri="{BB962C8B-B14F-4D97-AF65-F5344CB8AC3E}">
        <p14:creationId xmlns:p14="http://schemas.microsoft.com/office/powerpoint/2010/main" val="4271382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1357373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70"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748FD192-C197-4D7F-B3B2-132F9B2D6EA8}"/>
              </a:ext>
            </a:extLst>
          </p:cNvPr>
          <p:cNvSpPr txBox="1">
            <a:spLocks/>
          </p:cNvSpPr>
          <p:nvPr/>
        </p:nvSpPr>
        <p:spPr>
          <a:xfrm>
            <a:off x="1189181" y="621520"/>
            <a:ext cx="666964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Training</a:t>
            </a:r>
            <a:r>
              <a:rPr lang="en-US" sz="3600" dirty="0"/>
              <a:t> </a:t>
            </a:r>
            <a:r>
              <a:rPr lang="en-US" sz="4000" dirty="0"/>
              <a:t>Guide Methodology</a:t>
            </a:r>
            <a:endParaRPr lang="en-US" sz="3600" dirty="0"/>
          </a:p>
        </p:txBody>
      </p:sp>
      <p:sp>
        <p:nvSpPr>
          <p:cNvPr id="3" name="Slide Number Placeholder 2">
            <a:extLst>
              <a:ext uri="{FF2B5EF4-FFF2-40B4-BE49-F238E27FC236}">
                <a16:creationId xmlns:a16="http://schemas.microsoft.com/office/drawing/2014/main" id="{F3EB6339-D110-4ACB-BD24-4B3C9BF3F838}"/>
              </a:ext>
            </a:extLst>
          </p:cNvPr>
          <p:cNvSpPr>
            <a:spLocks noGrp="1"/>
          </p:cNvSpPr>
          <p:nvPr>
            <p:ph type="sldNum" sz="quarter" idx="12"/>
          </p:nvPr>
        </p:nvSpPr>
        <p:spPr/>
        <p:txBody>
          <a:bodyPr/>
          <a:lstStyle/>
          <a:p>
            <a:fld id="{4564040C-0060-4F7C-A574-261334DA3326}" type="slidenum">
              <a:rPr lang="en-US" smtClean="0"/>
              <a:t>5</a:t>
            </a:fld>
            <a:endParaRPr lang="en-US" dirty="0"/>
          </a:p>
        </p:txBody>
      </p:sp>
      <p:grpSp>
        <p:nvGrpSpPr>
          <p:cNvPr id="15" name="Group 14">
            <a:extLst>
              <a:ext uri="{FF2B5EF4-FFF2-40B4-BE49-F238E27FC236}">
                <a16:creationId xmlns:a16="http://schemas.microsoft.com/office/drawing/2014/main" id="{3E291E95-AF0E-4882-9867-432BB293A192}"/>
              </a:ext>
            </a:extLst>
          </p:cNvPr>
          <p:cNvGrpSpPr/>
          <p:nvPr/>
        </p:nvGrpSpPr>
        <p:grpSpPr>
          <a:xfrm>
            <a:off x="3585561" y="2362200"/>
            <a:ext cx="5758542" cy="2753381"/>
            <a:chOff x="4873587" y="2362200"/>
            <a:chExt cx="5758542" cy="2753381"/>
          </a:xfrm>
        </p:grpSpPr>
        <p:sp>
          <p:nvSpPr>
            <p:cNvPr id="33" name="Rectangle 32">
              <a:extLst>
                <a:ext uri="{FF2B5EF4-FFF2-40B4-BE49-F238E27FC236}">
                  <a16:creationId xmlns:a16="http://schemas.microsoft.com/office/drawing/2014/main" id="{864782BA-A701-44B2-9A39-E703C15B0F07}"/>
                </a:ext>
              </a:extLst>
            </p:cNvPr>
            <p:cNvSpPr/>
            <p:nvPr/>
          </p:nvSpPr>
          <p:spPr>
            <a:xfrm>
              <a:off x="8046830" y="2362200"/>
              <a:ext cx="2585299" cy="2753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CCFBB5C5-6ED8-44A5-9FAA-25D703D38C77}"/>
                </a:ext>
              </a:extLst>
            </p:cNvPr>
            <p:cNvSpPr/>
            <p:nvPr/>
          </p:nvSpPr>
          <p:spPr>
            <a:xfrm>
              <a:off x="4873587" y="2362200"/>
              <a:ext cx="2585299" cy="2753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3" name="Graphic 22" descr="Classroom">
              <a:extLst>
                <a:ext uri="{FF2B5EF4-FFF2-40B4-BE49-F238E27FC236}">
                  <a16:creationId xmlns:a16="http://schemas.microsoft.com/office/drawing/2014/main" id="{ABD48DFC-38B0-46E9-9153-DED26C0037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40263" y="2594957"/>
              <a:ext cx="851947" cy="772448"/>
            </a:xfrm>
            <a:prstGeom prst="rect">
              <a:avLst/>
            </a:prstGeom>
          </p:spPr>
        </p:pic>
        <p:sp>
          <p:nvSpPr>
            <p:cNvPr id="24" name="TextBox 23">
              <a:extLst>
                <a:ext uri="{FF2B5EF4-FFF2-40B4-BE49-F238E27FC236}">
                  <a16:creationId xmlns:a16="http://schemas.microsoft.com/office/drawing/2014/main" id="{62D22A9E-59E6-4EB7-AD84-39C755D48033}"/>
                </a:ext>
              </a:extLst>
            </p:cNvPr>
            <p:cNvSpPr txBox="1"/>
            <p:nvPr/>
          </p:nvSpPr>
          <p:spPr>
            <a:xfrm>
              <a:off x="5563788" y="3455599"/>
              <a:ext cx="1204896" cy="369332"/>
            </a:xfrm>
            <a:prstGeom prst="rect">
              <a:avLst/>
            </a:prstGeom>
            <a:noFill/>
          </p:spPr>
          <p:txBody>
            <a:bodyPr wrap="square" rtlCol="0">
              <a:spAutoFit/>
            </a:bodyPr>
            <a:lstStyle/>
            <a:p>
              <a:pPr algn="ctr"/>
              <a:r>
                <a:rPr lang="en-US" spc="300" dirty="0"/>
                <a:t>DEMOS</a:t>
              </a:r>
              <a:endParaRPr lang="nb-NO" spc="300" dirty="0"/>
            </a:p>
          </p:txBody>
        </p:sp>
        <p:pic>
          <p:nvPicPr>
            <p:cNvPr id="30" name="Graphic 29" descr="Pencil">
              <a:extLst>
                <a:ext uri="{FF2B5EF4-FFF2-40B4-BE49-F238E27FC236}">
                  <a16:creationId xmlns:a16="http://schemas.microsoft.com/office/drawing/2014/main" id="{11EA41BD-6A7C-4CEA-B8A0-B3427B2724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95415" y="2642582"/>
              <a:ext cx="688129" cy="640080"/>
            </a:xfrm>
            <a:prstGeom prst="rect">
              <a:avLst/>
            </a:prstGeom>
          </p:spPr>
        </p:pic>
        <p:sp>
          <p:nvSpPr>
            <p:cNvPr id="31" name="TextBox 30">
              <a:extLst>
                <a:ext uri="{FF2B5EF4-FFF2-40B4-BE49-F238E27FC236}">
                  <a16:creationId xmlns:a16="http://schemas.microsoft.com/office/drawing/2014/main" id="{82280F6C-735F-4DB1-8A73-42698FC88D60}"/>
                </a:ext>
              </a:extLst>
            </p:cNvPr>
            <p:cNvSpPr txBox="1"/>
            <p:nvPr/>
          </p:nvSpPr>
          <p:spPr>
            <a:xfrm>
              <a:off x="8791799" y="3455599"/>
              <a:ext cx="1095361" cy="369332"/>
            </a:xfrm>
            <a:prstGeom prst="rect">
              <a:avLst/>
            </a:prstGeom>
            <a:noFill/>
          </p:spPr>
          <p:txBody>
            <a:bodyPr wrap="square" rtlCol="0">
              <a:spAutoFit/>
            </a:bodyPr>
            <a:lstStyle/>
            <a:p>
              <a:pPr algn="ctr"/>
              <a:r>
                <a:rPr lang="en-US" spc="300" dirty="0"/>
                <a:t>T</a:t>
              </a:r>
              <a:r>
                <a:rPr lang="nb-NO" spc="300" dirty="0"/>
                <a:t>ASKS</a:t>
              </a:r>
            </a:p>
          </p:txBody>
        </p:sp>
        <p:sp>
          <p:nvSpPr>
            <p:cNvPr id="7" name="Rectangle 6">
              <a:extLst>
                <a:ext uri="{FF2B5EF4-FFF2-40B4-BE49-F238E27FC236}">
                  <a16:creationId xmlns:a16="http://schemas.microsoft.com/office/drawing/2014/main" id="{D8288E6C-FE99-4DE1-85F1-7ACCF531B395}"/>
                </a:ext>
              </a:extLst>
            </p:cNvPr>
            <p:cNvSpPr/>
            <p:nvPr/>
          </p:nvSpPr>
          <p:spPr>
            <a:xfrm>
              <a:off x="5195049" y="4075211"/>
              <a:ext cx="1942374" cy="646331"/>
            </a:xfrm>
            <a:prstGeom prst="rect">
              <a:avLst/>
            </a:prstGeom>
          </p:spPr>
          <p:txBody>
            <a:bodyPr>
              <a:spAutoFit/>
            </a:bodyPr>
            <a:lstStyle/>
            <a:p>
              <a:pPr algn="ctr"/>
              <a:r>
                <a:rPr lang="en-GB" i="1" dirty="0">
                  <a:solidFill>
                    <a:schemeClr val="accent2"/>
                  </a:solidFill>
                </a:rPr>
                <a:t>Explanation</a:t>
              </a:r>
              <a:r>
                <a:rPr lang="nb-NO" i="1" dirty="0"/>
                <a:t> </a:t>
              </a:r>
              <a:r>
                <a:rPr lang="nb-NO" i="1" dirty="0" err="1"/>
                <a:t>of</a:t>
              </a:r>
              <a:r>
                <a:rPr lang="nb-NO" i="1" dirty="0"/>
                <a:t> </a:t>
              </a:r>
              <a:r>
                <a:rPr lang="nb-NO" i="1" dirty="0" err="1"/>
                <a:t>the</a:t>
              </a:r>
              <a:r>
                <a:rPr lang="nb-NO" i="1" dirty="0"/>
                <a:t> </a:t>
              </a:r>
              <a:r>
                <a:rPr lang="nb-NO" i="1" dirty="0" err="1"/>
                <a:t>content</a:t>
              </a:r>
              <a:r>
                <a:rPr lang="nb-NO" i="1" dirty="0"/>
                <a:t> </a:t>
              </a:r>
            </a:p>
          </p:txBody>
        </p:sp>
        <p:sp>
          <p:nvSpPr>
            <p:cNvPr id="9" name="Rectangle 8">
              <a:extLst>
                <a:ext uri="{FF2B5EF4-FFF2-40B4-BE49-F238E27FC236}">
                  <a16:creationId xmlns:a16="http://schemas.microsoft.com/office/drawing/2014/main" id="{45CB61E1-6204-4CCC-9B0B-B0D323634C0D}"/>
                </a:ext>
              </a:extLst>
            </p:cNvPr>
            <p:cNvSpPr/>
            <p:nvPr/>
          </p:nvSpPr>
          <p:spPr>
            <a:xfrm>
              <a:off x="8164343" y="3936711"/>
              <a:ext cx="2350272" cy="923330"/>
            </a:xfrm>
            <a:prstGeom prst="rect">
              <a:avLst/>
            </a:prstGeom>
          </p:spPr>
          <p:txBody>
            <a:bodyPr>
              <a:spAutoFit/>
            </a:bodyPr>
            <a:lstStyle/>
            <a:p>
              <a:pPr algn="ctr"/>
              <a:r>
                <a:rPr lang="en-GB" i="1" dirty="0"/>
                <a:t>The participants test the platform through </a:t>
              </a:r>
              <a:r>
                <a:rPr lang="en-GB" i="1" dirty="0">
                  <a:solidFill>
                    <a:schemeClr val="accent2"/>
                  </a:solidFill>
                </a:rPr>
                <a:t>task-solving</a:t>
              </a:r>
            </a:p>
          </p:txBody>
        </p:sp>
      </p:grpSp>
      <p:sp>
        <p:nvSpPr>
          <p:cNvPr id="34" name="Rectangle 33">
            <a:extLst>
              <a:ext uri="{FF2B5EF4-FFF2-40B4-BE49-F238E27FC236}">
                <a16:creationId xmlns:a16="http://schemas.microsoft.com/office/drawing/2014/main" id="{FC7D2F62-CB38-478F-ABD0-14DC37FFA709}"/>
              </a:ext>
            </a:extLst>
          </p:cNvPr>
          <p:cNvSpPr/>
          <p:nvPr/>
        </p:nvSpPr>
        <p:spPr>
          <a:xfrm>
            <a:off x="0" y="0"/>
            <a:ext cx="7758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DCF06F0-08CA-4F7D-B210-770840E73977}"/>
              </a:ext>
            </a:extLst>
          </p:cNvPr>
          <p:cNvSpPr/>
          <p:nvPr/>
        </p:nvSpPr>
        <p:spPr>
          <a:xfrm>
            <a:off x="775855"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653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4271833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98"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50</a:t>
            </a:fld>
            <a:endParaRPr lang="en-US" dirty="0"/>
          </a:p>
        </p:txBody>
      </p:sp>
      <p:pic>
        <p:nvPicPr>
          <p:cNvPr id="45" name="Google Shape;354;p44" descr="image66.png">
            <a:extLst>
              <a:ext uri="{FF2B5EF4-FFF2-40B4-BE49-F238E27FC236}">
                <a16:creationId xmlns:a16="http://schemas.microsoft.com/office/drawing/2014/main" id="{6124CC64-BF2D-42B9-A293-BBBD59F84EAB}"/>
              </a:ext>
            </a:extLst>
          </p:cNvPr>
          <p:cNvPicPr preferRelativeResize="0"/>
          <p:nvPr/>
        </p:nvPicPr>
        <p:blipFill rotWithShape="1">
          <a:blip r:embed="rId7">
            <a:alphaModFix/>
          </a:blip>
          <a:srcRect/>
          <a:stretch/>
        </p:blipFill>
        <p:spPr>
          <a:xfrm>
            <a:off x="3858225" y="781892"/>
            <a:ext cx="7870095" cy="5294216"/>
          </a:xfrm>
          <a:prstGeom prst="rect">
            <a:avLst/>
          </a:prstGeom>
          <a:noFill/>
          <a:ln>
            <a:noFill/>
          </a:ln>
        </p:spPr>
      </p:pic>
      <p:sp>
        <p:nvSpPr>
          <p:cNvPr id="36" name="Rectangle 35">
            <a:extLst>
              <a:ext uri="{FF2B5EF4-FFF2-40B4-BE49-F238E27FC236}">
                <a16:creationId xmlns:a16="http://schemas.microsoft.com/office/drawing/2014/main" id="{C2939890-4C21-4F2B-BBE6-4B9C1D15E228}"/>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8259B8E-CF5E-49A2-B6B5-7A6471D6ACE3}"/>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335A7597-DED9-4550-BE6C-32F800A6FD15}"/>
              </a:ext>
            </a:extLst>
          </p:cNvPr>
          <p:cNvGrpSpPr/>
          <p:nvPr/>
        </p:nvGrpSpPr>
        <p:grpSpPr>
          <a:xfrm>
            <a:off x="107057" y="416857"/>
            <a:ext cx="3170866" cy="1867012"/>
            <a:chOff x="107057" y="416857"/>
            <a:chExt cx="3170866" cy="1867012"/>
          </a:xfrm>
        </p:grpSpPr>
        <p:grpSp>
          <p:nvGrpSpPr>
            <p:cNvPr id="44" name="Group 43">
              <a:extLst>
                <a:ext uri="{FF2B5EF4-FFF2-40B4-BE49-F238E27FC236}">
                  <a16:creationId xmlns:a16="http://schemas.microsoft.com/office/drawing/2014/main" id="{27E556C1-CC92-4ABB-83D8-6D3AF177BF89}"/>
                </a:ext>
              </a:extLst>
            </p:cNvPr>
            <p:cNvGrpSpPr/>
            <p:nvPr/>
          </p:nvGrpSpPr>
          <p:grpSpPr>
            <a:xfrm>
              <a:off x="1150883" y="416857"/>
              <a:ext cx="1083214" cy="1083214"/>
              <a:chOff x="4370185" y="5205952"/>
              <a:chExt cx="1188720" cy="1188720"/>
            </a:xfrm>
          </p:grpSpPr>
          <p:sp>
            <p:nvSpPr>
              <p:cNvPr id="46" name="Oval 45">
                <a:extLst>
                  <a:ext uri="{FF2B5EF4-FFF2-40B4-BE49-F238E27FC236}">
                    <a16:creationId xmlns:a16="http://schemas.microsoft.com/office/drawing/2014/main" id="{3A91C076-8CC8-4049-BA26-EE83837A06D1}"/>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descr="A picture containing drawing&#10;&#10;Description automatically generated">
                <a:extLst>
                  <a:ext uri="{FF2B5EF4-FFF2-40B4-BE49-F238E27FC236}">
                    <a16:creationId xmlns:a16="http://schemas.microsoft.com/office/drawing/2014/main" id="{353060FD-83F7-422A-9A30-83593FCAC9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48" name="TextBox 47">
              <a:extLst>
                <a:ext uri="{FF2B5EF4-FFF2-40B4-BE49-F238E27FC236}">
                  <a16:creationId xmlns:a16="http://schemas.microsoft.com/office/drawing/2014/main" id="{C2ED7837-C968-4C12-9A0A-5F5C3EFC7D8B}"/>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49" name="Straight Connector 48">
              <a:extLst>
                <a:ext uri="{FF2B5EF4-FFF2-40B4-BE49-F238E27FC236}">
                  <a16:creationId xmlns:a16="http://schemas.microsoft.com/office/drawing/2014/main" id="{95A35BAC-D7CC-4B1E-9C69-CBAD27A2B7DE}"/>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91A936B-C061-462A-B4CD-12287C51FB19}"/>
              </a:ext>
            </a:extLst>
          </p:cNvPr>
          <p:cNvGrpSpPr/>
          <p:nvPr/>
        </p:nvGrpSpPr>
        <p:grpSpPr>
          <a:xfrm>
            <a:off x="724668" y="2345335"/>
            <a:ext cx="2609273" cy="4985980"/>
            <a:chOff x="891583" y="2238241"/>
            <a:chExt cx="2609273" cy="4985980"/>
          </a:xfrm>
        </p:grpSpPr>
        <p:cxnSp>
          <p:nvCxnSpPr>
            <p:cNvPr id="51" name="Straight Connector 50">
              <a:extLst>
                <a:ext uri="{FF2B5EF4-FFF2-40B4-BE49-F238E27FC236}">
                  <a16:creationId xmlns:a16="http://schemas.microsoft.com/office/drawing/2014/main" id="{985250A7-6515-48F6-81FA-9D201435468E}"/>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87F02CB-58C3-4E34-902E-0D66895FA899}"/>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C24756A-E161-45FA-A8FD-143B7CCD0258}"/>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cap="small" dirty="0">
                  <a:solidFill>
                    <a:schemeClr val="bg1"/>
                  </a:solidFill>
                </a:rPr>
                <a:t>User list</a:t>
              </a:r>
            </a:p>
            <a:p>
              <a:pPr marL="365760">
                <a:lnSpc>
                  <a:spcPct val="150000"/>
                </a:lnSpc>
              </a:pPr>
              <a:r>
                <a:rPr lang="en-US" sz="1400" cap="small" dirty="0">
                  <a:solidFill>
                    <a:schemeClr val="bg1"/>
                  </a:solidFill>
                </a:rPr>
                <a:t>Settings</a:t>
              </a:r>
            </a:p>
            <a:p>
              <a:pPr>
                <a:lnSpc>
                  <a:spcPct val="150000"/>
                </a:lnSpc>
              </a:pPr>
              <a:r>
                <a:rPr lang="en-US" b="1"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b="1"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54" name="Oval 53">
              <a:extLst>
                <a:ext uri="{FF2B5EF4-FFF2-40B4-BE49-F238E27FC236}">
                  <a16:creationId xmlns:a16="http://schemas.microsoft.com/office/drawing/2014/main" id="{686B7171-9414-4CD9-B49A-D871901CDF78}"/>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91FE9061-3B40-4220-9C23-077A53274452}"/>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Oval 55">
              <a:extLst>
                <a:ext uri="{FF2B5EF4-FFF2-40B4-BE49-F238E27FC236}">
                  <a16:creationId xmlns:a16="http://schemas.microsoft.com/office/drawing/2014/main" id="{3E0E8E77-8AB5-4B8F-BAAA-BB776040161D}"/>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Oval 56">
              <a:extLst>
                <a:ext uri="{FF2B5EF4-FFF2-40B4-BE49-F238E27FC236}">
                  <a16:creationId xmlns:a16="http://schemas.microsoft.com/office/drawing/2014/main" id="{5A80A1E6-0D91-4011-8E4F-6B6323EA1194}"/>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a:extLst>
                <a:ext uri="{FF2B5EF4-FFF2-40B4-BE49-F238E27FC236}">
                  <a16:creationId xmlns:a16="http://schemas.microsoft.com/office/drawing/2014/main" id="{37FAB745-1129-48F9-A9A2-2CED2FC47BA0}"/>
                </a:ext>
              </a:extLst>
            </p:cNvPr>
            <p:cNvSpPr/>
            <p:nvPr/>
          </p:nvSpPr>
          <p:spPr>
            <a:xfrm>
              <a:off x="1096552" y="5584571"/>
              <a:ext cx="129895" cy="12989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5FC3790E-FEAD-42DD-AEF1-3DD2BC5CABF6}"/>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Oval 59">
              <a:extLst>
                <a:ext uri="{FF2B5EF4-FFF2-40B4-BE49-F238E27FC236}">
                  <a16:creationId xmlns:a16="http://schemas.microsoft.com/office/drawing/2014/main" id="{CCC7B5DA-4FAF-49AC-9E7D-5D7FB2414D93}"/>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Oval 60">
              <a:extLst>
                <a:ext uri="{FF2B5EF4-FFF2-40B4-BE49-F238E27FC236}">
                  <a16:creationId xmlns:a16="http://schemas.microsoft.com/office/drawing/2014/main" id="{502E209E-E834-48C5-9035-FC158979CAFC}"/>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Oval 61">
              <a:extLst>
                <a:ext uri="{FF2B5EF4-FFF2-40B4-BE49-F238E27FC236}">
                  <a16:creationId xmlns:a16="http://schemas.microsoft.com/office/drawing/2014/main" id="{61CB162D-CB6C-4F40-A32B-FA327AED95E6}"/>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Oval 62">
              <a:extLst>
                <a:ext uri="{FF2B5EF4-FFF2-40B4-BE49-F238E27FC236}">
                  <a16:creationId xmlns:a16="http://schemas.microsoft.com/office/drawing/2014/main" id="{0065ED95-E889-4B7A-AE69-8D03ED0B833A}"/>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5" name="Picture 4">
            <a:extLst>
              <a:ext uri="{FF2B5EF4-FFF2-40B4-BE49-F238E27FC236}">
                <a16:creationId xmlns:a16="http://schemas.microsoft.com/office/drawing/2014/main" id="{FF0A678F-C287-4F8E-B870-B1995A926668}"/>
              </a:ext>
            </a:extLst>
          </p:cNvPr>
          <p:cNvPicPr>
            <a:picLocks noChangeAspect="1"/>
          </p:cNvPicPr>
          <p:nvPr/>
        </p:nvPicPr>
        <p:blipFill rotWithShape="1">
          <a:blip r:embed="rId9"/>
          <a:srcRect b="31986"/>
          <a:stretch/>
        </p:blipFill>
        <p:spPr>
          <a:xfrm>
            <a:off x="5135134" y="1527352"/>
            <a:ext cx="5325602" cy="3664262"/>
          </a:xfrm>
          <a:prstGeom prst="rect">
            <a:avLst/>
          </a:prstGeom>
        </p:spPr>
      </p:pic>
    </p:spTree>
    <p:extLst>
      <p:ext uri="{BB962C8B-B14F-4D97-AF65-F5344CB8AC3E}">
        <p14:creationId xmlns:p14="http://schemas.microsoft.com/office/powerpoint/2010/main" val="726755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61A2E5-4D17-464A-8C2D-8374AE787F4E}"/>
              </a:ext>
            </a:extLst>
          </p:cNvPr>
          <p:cNvPicPr>
            <a:picLocks noChangeAspect="1"/>
          </p:cNvPicPr>
          <p:nvPr/>
        </p:nvPicPr>
        <p:blipFill rotWithShape="1">
          <a:blip r:embed="rId5"/>
          <a:srcRect l="21252" t="9866" b="27669"/>
          <a:stretch/>
        </p:blipFill>
        <p:spPr>
          <a:xfrm>
            <a:off x="4467702" y="648772"/>
            <a:ext cx="6819665" cy="5472430"/>
          </a:xfrm>
          <a:prstGeom prst="rect">
            <a:avLst/>
          </a:prstGeom>
          <a:ln w="19050">
            <a:solidFill>
              <a:schemeClr val="bg1">
                <a:lumMod val="75000"/>
              </a:schemeClr>
            </a:solidFill>
          </a:ln>
          <a:effectLst>
            <a:outerShdw blurRad="50800" dist="38100" dir="5400000" algn="t" rotWithShape="0">
              <a:prstClr val="black">
                <a:alpha val="40000"/>
              </a:prstClr>
            </a:outerShdw>
          </a:effectLst>
        </p:spPr>
      </p:pic>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82274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803" name="think-cell Slide" r:id="rId6" imgW="395" imgH="394" progId="TCLayout.ActiveDocument.1">
                  <p:embed/>
                </p:oleObj>
              </mc:Choice>
              <mc:Fallback>
                <p:oleObj name="think-cell Slide" r:id="rId6"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51</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Data Collection</a:t>
            </a:r>
          </a:p>
        </p:txBody>
      </p:sp>
      <p:sp>
        <p:nvSpPr>
          <p:cNvPr id="30" name="Rectangle 29">
            <a:extLst>
              <a:ext uri="{FF2B5EF4-FFF2-40B4-BE49-F238E27FC236}">
                <a16:creationId xmlns:a16="http://schemas.microsoft.com/office/drawing/2014/main" id="{A9ECAD1D-B3CA-4BC9-B80A-1EBDEAB92FAD}"/>
              </a:ext>
            </a:extLst>
          </p:cNvPr>
          <p:cNvSpPr/>
          <p:nvPr/>
        </p:nvSpPr>
        <p:spPr>
          <a:xfrm>
            <a:off x="-12124" y="1985838"/>
            <a:ext cx="3398210" cy="3362459"/>
          </a:xfrm>
          <a:prstGeom prst="rect">
            <a:avLst/>
          </a:prstGeom>
        </p:spPr>
        <p:txBody>
          <a:bodyPr wrap="square">
            <a:spAutoFit/>
          </a:bodyPr>
          <a:lstStyle/>
          <a:p>
            <a:pPr lvl="0">
              <a:spcBef>
                <a:spcPts val="300"/>
              </a:spcBef>
              <a:spcAft>
                <a:spcPts val="300"/>
              </a:spcAft>
            </a:pPr>
            <a:r>
              <a:rPr lang="nb-NO" dirty="0" err="1">
                <a:solidFill>
                  <a:srgbClr val="0C0C0C"/>
                </a:solidFill>
              </a:rPr>
              <a:t>Accessible</a:t>
            </a:r>
            <a:r>
              <a:rPr lang="nb-NO" dirty="0">
                <a:solidFill>
                  <a:srgbClr val="0C0C0C"/>
                </a:solidFill>
              </a:rPr>
              <a:t> by managers, </a:t>
            </a:r>
            <a:r>
              <a:rPr lang="nb-NO" dirty="0" err="1">
                <a:solidFill>
                  <a:srgbClr val="0C0C0C"/>
                </a:solidFill>
              </a:rPr>
              <a:t>technical</a:t>
            </a:r>
            <a:r>
              <a:rPr lang="nb-NO" dirty="0">
                <a:solidFill>
                  <a:srgbClr val="0C0C0C"/>
                </a:solidFill>
              </a:rPr>
              <a:t> </a:t>
            </a:r>
            <a:r>
              <a:rPr lang="nb-NO" dirty="0" err="1">
                <a:solidFill>
                  <a:srgbClr val="0C0C0C"/>
                </a:solidFill>
              </a:rPr>
              <a:t>advisors</a:t>
            </a:r>
            <a:r>
              <a:rPr lang="nb-NO" dirty="0">
                <a:solidFill>
                  <a:srgbClr val="0C0C0C"/>
                </a:solidFill>
              </a:rPr>
              <a:t> and supervisors.</a:t>
            </a:r>
          </a:p>
          <a:p>
            <a:pPr lvl="0">
              <a:spcBef>
                <a:spcPts val="300"/>
              </a:spcBef>
              <a:spcAft>
                <a:spcPts val="300"/>
              </a:spcAft>
            </a:pPr>
            <a:endParaRPr lang="nb-NO" b="1" dirty="0">
              <a:solidFill>
                <a:srgbClr val="0C0C0C"/>
              </a:solidFill>
            </a:endParaRPr>
          </a:p>
          <a:p>
            <a:pPr lvl="0">
              <a:spcBef>
                <a:spcPts val="300"/>
              </a:spcBef>
              <a:spcAft>
                <a:spcPts val="300"/>
              </a:spcAft>
            </a:pPr>
            <a:r>
              <a:rPr lang="nb-NO" sz="1600" b="1"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Gives</a:t>
            </a:r>
            <a:r>
              <a:rPr lang="nb-NO" sz="1600" b="1" dirty="0">
                <a:solidFill>
                  <a:srgbClr val="0C0C0C"/>
                </a:solidFill>
                <a:latin typeface="Open Sans" panose="020B0606030504020204" pitchFamily="34" charset="0"/>
                <a:ea typeface="Open Sans" panose="020B0606030504020204" pitchFamily="34" charset="0"/>
                <a:cs typeface="Open Sans" panose="020B0606030504020204" pitchFamily="34" charset="0"/>
              </a:rPr>
              <a:t> an </a:t>
            </a:r>
            <a:r>
              <a:rPr lang="nb-NO" sz="1600" b="1"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overview</a:t>
            </a:r>
            <a:r>
              <a:rPr lang="nb-NO" sz="1600" b="1"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b="1"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of</a:t>
            </a:r>
            <a:r>
              <a:rPr lang="nb-NO" sz="1600" b="1" dirty="0">
                <a:solidFill>
                  <a:srgbClr val="0C0C0C"/>
                </a:solidFill>
                <a:latin typeface="Open Sans" panose="020B0606030504020204" pitchFamily="34" charset="0"/>
                <a:ea typeface="Open Sans" panose="020B0606030504020204" pitchFamily="34" charset="0"/>
                <a:cs typeface="Open Sans" panose="020B0606030504020204" pitchFamily="34" charset="0"/>
              </a:rPr>
              <a:t>:</a:t>
            </a:r>
            <a:endPar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endParaRPr>
          </a:p>
          <a:p>
            <a:pPr lvl="1" indent="-285750">
              <a:buFont typeface="Arial" panose="020B0604020202020204" pitchFamily="34" charset="0"/>
              <a:buChar char="•"/>
            </a:pP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All data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collectors</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and data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collection</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points</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within</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the</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project</a:t>
            </a:r>
            <a:endPar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endParaRPr>
          </a:p>
          <a:p>
            <a:pPr lvl="1" indent="-285750">
              <a:buFont typeface="Arial" panose="020B0604020202020204" pitchFamily="34" charset="0"/>
              <a:buChar char="•"/>
            </a:pP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Supervisors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can</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only</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see</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data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collectors</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and data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collection</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points</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that</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are</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assigned</a:t>
            </a:r>
            <a:r>
              <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 to </a:t>
            </a:r>
            <a:r>
              <a:rPr lang="nb-NO" sz="1600"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them</a:t>
            </a:r>
            <a:endParaRPr lang="en-GB" sz="1600" dirty="0"/>
          </a:p>
        </p:txBody>
      </p:sp>
      <p:grpSp>
        <p:nvGrpSpPr>
          <p:cNvPr id="19" name="Group 18">
            <a:extLst>
              <a:ext uri="{FF2B5EF4-FFF2-40B4-BE49-F238E27FC236}">
                <a16:creationId xmlns:a16="http://schemas.microsoft.com/office/drawing/2014/main" id="{444F905B-862A-45CC-9216-A1500667AA01}"/>
              </a:ext>
            </a:extLst>
          </p:cNvPr>
          <p:cNvGrpSpPr/>
          <p:nvPr/>
        </p:nvGrpSpPr>
        <p:grpSpPr>
          <a:xfrm>
            <a:off x="184559" y="6304072"/>
            <a:ext cx="416641" cy="416641"/>
            <a:chOff x="4370185" y="5205952"/>
            <a:chExt cx="1188720" cy="1188720"/>
          </a:xfrm>
          <a:noFill/>
        </p:grpSpPr>
        <p:sp>
          <p:nvSpPr>
            <p:cNvPr id="20" name="Oval 19">
              <a:extLst>
                <a:ext uri="{FF2B5EF4-FFF2-40B4-BE49-F238E27FC236}">
                  <a16:creationId xmlns:a16="http://schemas.microsoft.com/office/drawing/2014/main" id="{6D8912F7-C593-49B9-9929-CDD35738FEAC}"/>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Picture 20" descr="A picture containing drawing&#10;&#10;Description automatically generated">
              <a:extLst>
                <a:ext uri="{FF2B5EF4-FFF2-40B4-BE49-F238E27FC236}">
                  <a16:creationId xmlns:a16="http://schemas.microsoft.com/office/drawing/2014/main" id="{BF4F97BA-378F-4F0A-9058-4EDFA344E3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2" name="Rectangle 21">
            <a:extLst>
              <a:ext uri="{FF2B5EF4-FFF2-40B4-BE49-F238E27FC236}">
                <a16:creationId xmlns:a16="http://schemas.microsoft.com/office/drawing/2014/main" id="{E65026E6-0AE9-488F-A851-3E9C859B8B9B}"/>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6" name="Straight Connector 25">
            <a:extLst>
              <a:ext uri="{FF2B5EF4-FFF2-40B4-BE49-F238E27FC236}">
                <a16:creationId xmlns:a16="http://schemas.microsoft.com/office/drawing/2014/main" id="{41FD0600-9743-4340-B89B-24044A2F4D78}"/>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7" name="Graphic 26" descr="Classroom">
            <a:extLst>
              <a:ext uri="{FF2B5EF4-FFF2-40B4-BE49-F238E27FC236}">
                <a16:creationId xmlns:a16="http://schemas.microsoft.com/office/drawing/2014/main" id="{A937B134-ED17-4BC0-BD23-7A564DBAF7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29" name="TextBox 28">
            <a:extLst>
              <a:ext uri="{FF2B5EF4-FFF2-40B4-BE49-F238E27FC236}">
                <a16:creationId xmlns:a16="http://schemas.microsoft.com/office/drawing/2014/main" id="{FF0BBEB9-71CB-4AB8-A5DD-9D3C41A52D82}"/>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1" name="Oval 30">
            <a:extLst>
              <a:ext uri="{FF2B5EF4-FFF2-40B4-BE49-F238E27FC236}">
                <a16:creationId xmlns:a16="http://schemas.microsoft.com/office/drawing/2014/main" id="{D8F5CF04-2308-46FF-A13E-D80484F3E9BA}"/>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762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61A2E5-4D17-464A-8C2D-8374AE787F4E}"/>
              </a:ext>
            </a:extLst>
          </p:cNvPr>
          <p:cNvPicPr>
            <a:picLocks noChangeAspect="1"/>
          </p:cNvPicPr>
          <p:nvPr/>
        </p:nvPicPr>
        <p:blipFill rotWithShape="1">
          <a:blip r:embed="rId5"/>
          <a:srcRect l="21252" t="9866" b="27669"/>
          <a:stretch/>
        </p:blipFill>
        <p:spPr>
          <a:xfrm>
            <a:off x="4467702" y="648772"/>
            <a:ext cx="6819665" cy="5472430"/>
          </a:xfrm>
          <a:prstGeom prst="rect">
            <a:avLst/>
          </a:prstGeom>
          <a:ln w="19050">
            <a:solidFill>
              <a:schemeClr val="bg1">
                <a:lumMod val="75000"/>
              </a:schemeClr>
            </a:solidFill>
          </a:ln>
          <a:effectLst>
            <a:outerShdw blurRad="50800" dist="38100" dir="5400000" algn="t" rotWithShape="0">
              <a:prstClr val="black">
                <a:alpha val="40000"/>
              </a:prstClr>
            </a:outerShdw>
          </a:effectLst>
        </p:spPr>
      </p:pic>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70" name="think-cell Slide" r:id="rId6" imgW="395" imgH="394" progId="TCLayout.ActiveDocument.1">
                  <p:embed/>
                </p:oleObj>
              </mc:Choice>
              <mc:Fallback>
                <p:oleObj name="think-cell Slide" r:id="rId6"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52</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Data Collection</a:t>
            </a:r>
          </a:p>
        </p:txBody>
      </p:sp>
      <p:sp>
        <p:nvSpPr>
          <p:cNvPr id="30" name="Rectangle 29">
            <a:extLst>
              <a:ext uri="{FF2B5EF4-FFF2-40B4-BE49-F238E27FC236}">
                <a16:creationId xmlns:a16="http://schemas.microsoft.com/office/drawing/2014/main" id="{A9ECAD1D-B3CA-4BC9-B80A-1EBDEAB92FAD}"/>
              </a:ext>
            </a:extLst>
          </p:cNvPr>
          <p:cNvSpPr/>
          <p:nvPr/>
        </p:nvSpPr>
        <p:spPr>
          <a:xfrm>
            <a:off x="-12124" y="1985838"/>
            <a:ext cx="3398210" cy="3116238"/>
          </a:xfrm>
          <a:prstGeom prst="rect">
            <a:avLst/>
          </a:prstGeom>
        </p:spPr>
        <p:txBody>
          <a:bodyPr wrap="square">
            <a:spAutoFit/>
          </a:bodyPr>
          <a:lstStyle/>
          <a:p>
            <a:pPr lvl="0">
              <a:spcBef>
                <a:spcPts val="300"/>
              </a:spcBef>
              <a:spcAft>
                <a:spcPts val="300"/>
              </a:spcAft>
            </a:pPr>
            <a:r>
              <a:rPr lang="nb-NO" dirty="0" err="1">
                <a:solidFill>
                  <a:srgbClr val="0C0C0C"/>
                </a:solidFill>
              </a:rPr>
              <a:t>Accessible</a:t>
            </a:r>
            <a:r>
              <a:rPr lang="nb-NO" dirty="0">
                <a:solidFill>
                  <a:srgbClr val="0C0C0C"/>
                </a:solidFill>
              </a:rPr>
              <a:t> by managers, </a:t>
            </a:r>
            <a:r>
              <a:rPr lang="nb-NO" dirty="0" err="1">
                <a:solidFill>
                  <a:srgbClr val="0C0C0C"/>
                </a:solidFill>
              </a:rPr>
              <a:t>technical</a:t>
            </a:r>
            <a:r>
              <a:rPr lang="nb-NO" dirty="0">
                <a:solidFill>
                  <a:srgbClr val="0C0C0C"/>
                </a:solidFill>
              </a:rPr>
              <a:t> </a:t>
            </a:r>
            <a:r>
              <a:rPr lang="nb-NO" dirty="0" err="1">
                <a:solidFill>
                  <a:srgbClr val="0C0C0C"/>
                </a:solidFill>
              </a:rPr>
              <a:t>advisors</a:t>
            </a:r>
            <a:r>
              <a:rPr lang="nb-NO" dirty="0">
                <a:solidFill>
                  <a:srgbClr val="0C0C0C"/>
                </a:solidFill>
              </a:rPr>
              <a:t> and supervisors.</a:t>
            </a:r>
          </a:p>
          <a:p>
            <a:pPr lvl="0">
              <a:spcBef>
                <a:spcPts val="300"/>
              </a:spcBef>
              <a:spcAft>
                <a:spcPts val="300"/>
              </a:spcAft>
            </a:pPr>
            <a:endParaRPr lang="nb-NO" b="1" dirty="0">
              <a:solidFill>
                <a:srgbClr val="0C0C0C"/>
              </a:solidFill>
            </a:endParaRPr>
          </a:p>
          <a:p>
            <a:pPr lvl="0">
              <a:spcBef>
                <a:spcPts val="300"/>
              </a:spcBef>
              <a:spcAft>
                <a:spcPts val="300"/>
              </a:spcAft>
            </a:pPr>
            <a:r>
              <a:rPr lang="nb-NO" sz="1600" b="1" dirty="0" err="1">
                <a:solidFill>
                  <a:srgbClr val="0C0C0C"/>
                </a:solidFill>
                <a:latin typeface="Open Sans" panose="020B0606030504020204" pitchFamily="34" charset="0"/>
                <a:ea typeface="Open Sans" panose="020B0606030504020204" pitchFamily="34" charset="0"/>
                <a:cs typeface="Open Sans" panose="020B0606030504020204" pitchFamily="34" charset="0"/>
              </a:rPr>
              <a:t>Possible</a:t>
            </a:r>
            <a:r>
              <a:rPr lang="nb-NO" sz="1600" b="1" dirty="0">
                <a:solidFill>
                  <a:srgbClr val="0C0C0C"/>
                </a:solidFill>
                <a:latin typeface="Open Sans" panose="020B0606030504020204" pitchFamily="34" charset="0"/>
                <a:ea typeface="Open Sans" panose="020B0606030504020204" pitchFamily="34" charset="0"/>
                <a:cs typeface="Open Sans" panose="020B0606030504020204" pitchFamily="34" charset="0"/>
              </a:rPr>
              <a:t> to:</a:t>
            </a:r>
            <a:endParaRPr lang="nb-NO" sz="1600" dirty="0">
              <a:solidFill>
                <a:srgbClr val="0C0C0C"/>
              </a:solidFill>
              <a:latin typeface="Open Sans" panose="020B0606030504020204" pitchFamily="34" charset="0"/>
              <a:ea typeface="Open Sans" panose="020B0606030504020204" pitchFamily="34" charset="0"/>
              <a:cs typeface="Open Sans" panose="020B0606030504020204" pitchFamily="34" charset="0"/>
            </a:endParaRPr>
          </a:p>
          <a:p>
            <a:pPr lvl="1" indent="-285750">
              <a:buFont typeface="Arial" panose="020B0604020202020204" pitchFamily="34" charset="0"/>
              <a:buChar char="•"/>
            </a:pPr>
            <a:r>
              <a:rPr lang="en-GB"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Data Collectors status can be switched between In training and Trained </a:t>
            </a:r>
          </a:p>
          <a:p>
            <a:pPr lvl="1" indent="-285750">
              <a:buFont typeface="Arial" panose="020B0604020202020204" pitchFamily="34" charset="0"/>
              <a:buChar char="•"/>
            </a:pPr>
            <a:r>
              <a:rPr lang="en-GB"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Data Collectors can be edited, removed…</a:t>
            </a:r>
          </a:p>
          <a:p>
            <a:pPr lvl="1" indent="-285750">
              <a:buFont typeface="Arial" panose="020B0604020202020204" pitchFamily="34" charset="0"/>
              <a:buChar char="•"/>
            </a:pPr>
            <a:r>
              <a:rPr lang="en-GB" sz="1600" dirty="0">
                <a:solidFill>
                  <a:srgbClr val="0C0C0C"/>
                </a:solidFill>
                <a:latin typeface="Open Sans" panose="020B0606030504020204" pitchFamily="34" charset="0"/>
                <a:ea typeface="Open Sans" panose="020B0606030504020204" pitchFamily="34" charset="0"/>
                <a:cs typeface="Open Sans" panose="020B0606030504020204" pitchFamily="34" charset="0"/>
              </a:rPr>
              <a:t>…and added</a:t>
            </a:r>
          </a:p>
        </p:txBody>
      </p:sp>
      <p:grpSp>
        <p:nvGrpSpPr>
          <p:cNvPr id="19" name="Group 18">
            <a:extLst>
              <a:ext uri="{FF2B5EF4-FFF2-40B4-BE49-F238E27FC236}">
                <a16:creationId xmlns:a16="http://schemas.microsoft.com/office/drawing/2014/main" id="{444F905B-862A-45CC-9216-A1500667AA01}"/>
              </a:ext>
            </a:extLst>
          </p:cNvPr>
          <p:cNvGrpSpPr/>
          <p:nvPr/>
        </p:nvGrpSpPr>
        <p:grpSpPr>
          <a:xfrm>
            <a:off x="184559" y="6304072"/>
            <a:ext cx="416641" cy="416641"/>
            <a:chOff x="4370185" y="5205952"/>
            <a:chExt cx="1188720" cy="1188720"/>
          </a:xfrm>
          <a:noFill/>
        </p:grpSpPr>
        <p:sp>
          <p:nvSpPr>
            <p:cNvPr id="20" name="Oval 19">
              <a:extLst>
                <a:ext uri="{FF2B5EF4-FFF2-40B4-BE49-F238E27FC236}">
                  <a16:creationId xmlns:a16="http://schemas.microsoft.com/office/drawing/2014/main" id="{6D8912F7-C593-49B9-9929-CDD35738FEAC}"/>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Picture 20" descr="A picture containing drawing&#10;&#10;Description automatically generated">
              <a:extLst>
                <a:ext uri="{FF2B5EF4-FFF2-40B4-BE49-F238E27FC236}">
                  <a16:creationId xmlns:a16="http://schemas.microsoft.com/office/drawing/2014/main" id="{BF4F97BA-378F-4F0A-9058-4EDFA344E3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2" name="Rectangle 21">
            <a:extLst>
              <a:ext uri="{FF2B5EF4-FFF2-40B4-BE49-F238E27FC236}">
                <a16:creationId xmlns:a16="http://schemas.microsoft.com/office/drawing/2014/main" id="{E65026E6-0AE9-488F-A851-3E9C859B8B9B}"/>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6" name="Straight Connector 25">
            <a:extLst>
              <a:ext uri="{FF2B5EF4-FFF2-40B4-BE49-F238E27FC236}">
                <a16:creationId xmlns:a16="http://schemas.microsoft.com/office/drawing/2014/main" id="{41FD0600-9743-4340-B89B-24044A2F4D78}"/>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7" name="Graphic 26" descr="Classroom">
            <a:extLst>
              <a:ext uri="{FF2B5EF4-FFF2-40B4-BE49-F238E27FC236}">
                <a16:creationId xmlns:a16="http://schemas.microsoft.com/office/drawing/2014/main" id="{A937B134-ED17-4BC0-BD23-7A564DBAF7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29" name="TextBox 28">
            <a:extLst>
              <a:ext uri="{FF2B5EF4-FFF2-40B4-BE49-F238E27FC236}">
                <a16:creationId xmlns:a16="http://schemas.microsoft.com/office/drawing/2014/main" id="{FF0BBEB9-71CB-4AB8-A5DD-9D3C41A52D82}"/>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1" name="Oval 30">
            <a:extLst>
              <a:ext uri="{FF2B5EF4-FFF2-40B4-BE49-F238E27FC236}">
                <a16:creationId xmlns:a16="http://schemas.microsoft.com/office/drawing/2014/main" id="{D8F5CF04-2308-46FF-A13E-D80484F3E9BA}"/>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9E7234-72C7-4F79-AC21-17E19DB48651}"/>
              </a:ext>
            </a:extLst>
          </p:cNvPr>
          <p:cNvSpPr/>
          <p:nvPr/>
        </p:nvSpPr>
        <p:spPr>
          <a:xfrm>
            <a:off x="10285545" y="3865310"/>
            <a:ext cx="219562" cy="20166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0EC2218D-31DE-47CF-AD7C-54A27EB798A4}"/>
              </a:ext>
            </a:extLst>
          </p:cNvPr>
          <p:cNvGrpSpPr/>
          <p:nvPr/>
        </p:nvGrpSpPr>
        <p:grpSpPr>
          <a:xfrm>
            <a:off x="10527119" y="4479804"/>
            <a:ext cx="457412" cy="802411"/>
            <a:chOff x="11177586" y="3456349"/>
            <a:chExt cx="457412" cy="802411"/>
          </a:xfrm>
        </p:grpSpPr>
        <p:sp>
          <p:nvSpPr>
            <p:cNvPr id="28" name="Rectangle 27">
              <a:extLst>
                <a:ext uri="{FF2B5EF4-FFF2-40B4-BE49-F238E27FC236}">
                  <a16:creationId xmlns:a16="http://schemas.microsoft.com/office/drawing/2014/main" id="{843474E1-3B92-4C75-9305-2D4925EE46A0}"/>
                </a:ext>
              </a:extLst>
            </p:cNvPr>
            <p:cNvSpPr/>
            <p:nvPr/>
          </p:nvSpPr>
          <p:spPr>
            <a:xfrm>
              <a:off x="11177586" y="3456349"/>
              <a:ext cx="219562" cy="20166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D32FEF0-352A-4A35-B471-E3256D4B6FD1}"/>
                </a:ext>
              </a:extLst>
            </p:cNvPr>
            <p:cNvSpPr/>
            <p:nvPr/>
          </p:nvSpPr>
          <p:spPr>
            <a:xfrm>
              <a:off x="11415436" y="4057096"/>
              <a:ext cx="219562" cy="20166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Rectangle 34">
            <a:extLst>
              <a:ext uri="{FF2B5EF4-FFF2-40B4-BE49-F238E27FC236}">
                <a16:creationId xmlns:a16="http://schemas.microsoft.com/office/drawing/2014/main" id="{A18B57BB-80BC-4B00-A660-B786471503AD}"/>
              </a:ext>
            </a:extLst>
          </p:cNvPr>
          <p:cNvSpPr/>
          <p:nvPr/>
        </p:nvSpPr>
        <p:spPr>
          <a:xfrm>
            <a:off x="6784250" y="1463844"/>
            <a:ext cx="2277453" cy="31009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1246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996193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825"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37" name="Group 36">
            <a:extLst>
              <a:ext uri="{FF2B5EF4-FFF2-40B4-BE49-F238E27FC236}">
                <a16:creationId xmlns:a16="http://schemas.microsoft.com/office/drawing/2014/main" id="{9310E7C3-3316-4B60-9456-E6F8401B82E5}"/>
              </a:ext>
            </a:extLst>
          </p:cNvPr>
          <p:cNvGrpSpPr/>
          <p:nvPr/>
        </p:nvGrpSpPr>
        <p:grpSpPr>
          <a:xfrm>
            <a:off x="3950706" y="431565"/>
            <a:ext cx="6417069" cy="10474582"/>
            <a:chOff x="4660610" y="1180561"/>
            <a:chExt cx="6417069" cy="10474582"/>
          </a:xfrm>
          <a:effectLst>
            <a:outerShdw blurRad="50800" dist="38100" dir="2700000" algn="tl" rotWithShape="0">
              <a:prstClr val="black">
                <a:alpha val="40000"/>
              </a:prstClr>
            </a:outerShdw>
          </a:effectLst>
        </p:grpSpPr>
        <p:pic>
          <p:nvPicPr>
            <p:cNvPr id="38" name="Picture 37">
              <a:extLst>
                <a:ext uri="{FF2B5EF4-FFF2-40B4-BE49-F238E27FC236}">
                  <a16:creationId xmlns:a16="http://schemas.microsoft.com/office/drawing/2014/main" id="{B5F24BED-F230-4DE2-8AA4-DFB0E5D1DC02}"/>
                </a:ext>
              </a:extLst>
            </p:cNvPr>
            <p:cNvPicPr>
              <a:picLocks noChangeAspect="1"/>
            </p:cNvPicPr>
            <p:nvPr/>
          </p:nvPicPr>
          <p:blipFill>
            <a:blip r:embed="rId7"/>
            <a:stretch>
              <a:fillRect/>
            </a:stretch>
          </p:blipFill>
          <p:spPr>
            <a:xfrm>
              <a:off x="4667367" y="1180561"/>
              <a:ext cx="6410312" cy="5518084"/>
            </a:xfrm>
            <a:prstGeom prst="rect">
              <a:avLst/>
            </a:prstGeom>
            <a:ln w="19050">
              <a:solidFill>
                <a:schemeClr val="bg1">
                  <a:lumMod val="65000"/>
                </a:schemeClr>
              </a:solidFill>
            </a:ln>
            <a:effectLst/>
          </p:spPr>
        </p:pic>
        <p:pic>
          <p:nvPicPr>
            <p:cNvPr id="39" name="Picture 38">
              <a:extLst>
                <a:ext uri="{FF2B5EF4-FFF2-40B4-BE49-F238E27FC236}">
                  <a16:creationId xmlns:a16="http://schemas.microsoft.com/office/drawing/2014/main" id="{FDFE2813-0B42-4E2A-84B6-9B15F775F2A0}"/>
                </a:ext>
              </a:extLst>
            </p:cNvPr>
            <p:cNvPicPr>
              <a:picLocks noChangeAspect="1"/>
            </p:cNvPicPr>
            <p:nvPr/>
          </p:nvPicPr>
          <p:blipFill>
            <a:blip r:embed="rId8"/>
            <a:stretch>
              <a:fillRect/>
            </a:stretch>
          </p:blipFill>
          <p:spPr>
            <a:xfrm>
              <a:off x="4660610" y="6697499"/>
              <a:ext cx="6414165" cy="4957644"/>
            </a:xfrm>
            <a:prstGeom prst="rect">
              <a:avLst/>
            </a:prstGeom>
            <a:ln w="19050">
              <a:solidFill>
                <a:schemeClr val="bg1">
                  <a:lumMod val="65000"/>
                </a:schemeClr>
              </a:solidFill>
            </a:ln>
            <a:effectLst/>
          </p:spPr>
        </p:pic>
      </p:grpSp>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53</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Data Collection</a:t>
            </a:r>
          </a:p>
        </p:txBody>
      </p:sp>
      <p:sp>
        <p:nvSpPr>
          <p:cNvPr id="30" name="Rectangle 29">
            <a:extLst>
              <a:ext uri="{FF2B5EF4-FFF2-40B4-BE49-F238E27FC236}">
                <a16:creationId xmlns:a16="http://schemas.microsoft.com/office/drawing/2014/main" id="{A9ECAD1D-B3CA-4BC9-B80A-1EBDEAB92FAD}"/>
              </a:ext>
            </a:extLst>
          </p:cNvPr>
          <p:cNvSpPr/>
          <p:nvPr/>
        </p:nvSpPr>
        <p:spPr>
          <a:xfrm>
            <a:off x="-12124" y="1985838"/>
            <a:ext cx="3296154" cy="4193456"/>
          </a:xfrm>
          <a:prstGeom prst="rect">
            <a:avLst/>
          </a:prstGeom>
        </p:spPr>
        <p:txBody>
          <a:bodyPr wrap="square">
            <a:spAutoFit/>
          </a:bodyPr>
          <a:lstStyle/>
          <a:p>
            <a:pPr>
              <a:spcBef>
                <a:spcPts val="300"/>
              </a:spcBef>
              <a:spcAft>
                <a:spcPts val="300"/>
              </a:spcAft>
            </a:pPr>
            <a:r>
              <a:rPr lang="en-GB" b="1" dirty="0">
                <a:latin typeface="Open Sans" panose="020B0606030504020204" pitchFamily="34" charset="0"/>
                <a:ea typeface="Open Sans" panose="020B0606030504020204" pitchFamily="34" charset="0"/>
                <a:cs typeface="Open Sans" panose="020B0606030504020204" pitchFamily="34" charset="0"/>
              </a:rPr>
              <a:t>Add data collector/ collection point</a:t>
            </a:r>
          </a:p>
          <a:p>
            <a:pPr marL="28575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Display name = what is shown on map</a:t>
            </a:r>
          </a:p>
          <a:p>
            <a:pPr marL="28575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Phone number must include country code (+47 etc.)</a:t>
            </a:r>
          </a:p>
          <a:p>
            <a:pPr marL="28575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Location can be either entered with latitude and longitude or selected by clicking on the map. On mobile devices you can also retrieve it from your device</a:t>
            </a:r>
          </a:p>
          <a:p>
            <a:pPr>
              <a:spcBef>
                <a:spcPts val="300"/>
              </a:spcBef>
              <a:spcAft>
                <a:spcPts val="300"/>
              </a:spcAft>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a:spcBef>
                <a:spcPts val="300"/>
              </a:spcBef>
              <a:spcAft>
                <a:spcPts val="300"/>
              </a:spcAft>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a:spcBef>
                <a:spcPts val="300"/>
              </a:spcBef>
              <a:spcAft>
                <a:spcPts val="300"/>
              </a:spcAft>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6">
            <a:extLst>
              <a:ext uri="{FF2B5EF4-FFF2-40B4-BE49-F238E27FC236}">
                <a16:creationId xmlns:a16="http://schemas.microsoft.com/office/drawing/2014/main" id="{7DCA0958-1333-4FCA-8EF0-A82093C65802}"/>
              </a:ext>
            </a:extLst>
          </p:cNvPr>
          <p:cNvGrpSpPr/>
          <p:nvPr/>
        </p:nvGrpSpPr>
        <p:grpSpPr>
          <a:xfrm>
            <a:off x="184559" y="6304072"/>
            <a:ext cx="416641" cy="416641"/>
            <a:chOff x="4370185" y="5205952"/>
            <a:chExt cx="1188720" cy="1188720"/>
          </a:xfrm>
          <a:noFill/>
        </p:grpSpPr>
        <p:sp>
          <p:nvSpPr>
            <p:cNvPr id="18" name="Oval 17">
              <a:extLst>
                <a:ext uri="{FF2B5EF4-FFF2-40B4-BE49-F238E27FC236}">
                  <a16:creationId xmlns:a16="http://schemas.microsoft.com/office/drawing/2014/main" id="{51CF9EED-00BA-4528-AF61-FC846B31203A}"/>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Picture 20" descr="A picture containing drawing&#10;&#10;Description automatically generated">
              <a:extLst>
                <a:ext uri="{FF2B5EF4-FFF2-40B4-BE49-F238E27FC236}">
                  <a16:creationId xmlns:a16="http://schemas.microsoft.com/office/drawing/2014/main" id="{AA6A7F9A-9D4F-4AAD-84F8-503823A8FE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2" name="Rectangle 21">
            <a:extLst>
              <a:ext uri="{FF2B5EF4-FFF2-40B4-BE49-F238E27FC236}">
                <a16:creationId xmlns:a16="http://schemas.microsoft.com/office/drawing/2014/main" id="{74C5A943-7CAE-43A4-99AE-0C876F1B1824}"/>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3" name="Straight Connector 22">
            <a:extLst>
              <a:ext uri="{FF2B5EF4-FFF2-40B4-BE49-F238E27FC236}">
                <a16:creationId xmlns:a16="http://schemas.microsoft.com/office/drawing/2014/main" id="{CEFC842F-A214-406E-A8FD-79B1668BC344}"/>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5" name="Graphic 24" descr="Classroom">
            <a:extLst>
              <a:ext uri="{FF2B5EF4-FFF2-40B4-BE49-F238E27FC236}">
                <a16:creationId xmlns:a16="http://schemas.microsoft.com/office/drawing/2014/main" id="{5AC029A8-C5FF-411C-A335-F0C3DBFF4D9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6786" y="1074506"/>
            <a:ext cx="281160" cy="281160"/>
          </a:xfrm>
          <a:prstGeom prst="rect">
            <a:avLst/>
          </a:prstGeom>
        </p:spPr>
      </p:pic>
      <p:sp>
        <p:nvSpPr>
          <p:cNvPr id="26" name="TextBox 25">
            <a:extLst>
              <a:ext uri="{FF2B5EF4-FFF2-40B4-BE49-F238E27FC236}">
                <a16:creationId xmlns:a16="http://schemas.microsoft.com/office/drawing/2014/main" id="{AECB845B-F40A-4E89-AF65-2B732CBDEF4F}"/>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7" name="Oval 26">
            <a:extLst>
              <a:ext uri="{FF2B5EF4-FFF2-40B4-BE49-F238E27FC236}">
                <a16:creationId xmlns:a16="http://schemas.microsoft.com/office/drawing/2014/main" id="{FAAAD5C5-38A6-49FC-992B-23DF2DCC608E}"/>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3.7037E-7 L 4.16667E-7 -0.71736 " pathEditMode="relative" rAng="0" ptsTypes="AA">
                                      <p:cBhvr>
                                        <p:cTn id="6" dur="2000" fill="hold"/>
                                        <p:tgtEl>
                                          <p:spTgt spid="37"/>
                                        </p:tgtEl>
                                        <p:attrNameLst>
                                          <p:attrName>ppt_x</p:attrName>
                                          <p:attrName>ppt_y</p:attrName>
                                        </p:attrNameLst>
                                      </p:cBhvr>
                                      <p:rCtr x="0" y="-35880"/>
                                    </p:animMotion>
                                  </p:childTnLst>
                                </p:cTn>
                              </p:par>
                              <p:par>
                                <p:cTn id="7" presetID="1" presetClass="entr" presetSubtype="0" fill="hold" nodeType="withEffect">
                                  <p:stCondLst>
                                    <p:cond delay="0"/>
                                  </p:stCondLst>
                                  <p:childTnLst>
                                    <p:set>
                                      <p:cBhvr>
                                        <p:cTn id="8"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76"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54</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Data Collection</a:t>
            </a:r>
          </a:p>
        </p:txBody>
      </p:sp>
      <p:sp>
        <p:nvSpPr>
          <p:cNvPr id="30" name="Rectangle 29">
            <a:extLst>
              <a:ext uri="{FF2B5EF4-FFF2-40B4-BE49-F238E27FC236}">
                <a16:creationId xmlns:a16="http://schemas.microsoft.com/office/drawing/2014/main" id="{A9ECAD1D-B3CA-4BC9-B80A-1EBDEAB92FAD}"/>
              </a:ext>
            </a:extLst>
          </p:cNvPr>
          <p:cNvSpPr/>
          <p:nvPr/>
        </p:nvSpPr>
        <p:spPr>
          <a:xfrm>
            <a:off x="-29308" y="1985838"/>
            <a:ext cx="3398974" cy="2569934"/>
          </a:xfrm>
          <a:prstGeom prst="rect">
            <a:avLst/>
          </a:prstGeom>
        </p:spPr>
        <p:txBody>
          <a:bodyPr wrap="square">
            <a:spAutoFit/>
          </a:bodyPr>
          <a:lstStyle/>
          <a:p>
            <a:pPr>
              <a:spcBef>
                <a:spcPts val="300"/>
              </a:spcBef>
              <a:spcAft>
                <a:spcPts val="300"/>
              </a:spcAft>
            </a:pPr>
            <a:r>
              <a:rPr lang="nb-NO" b="1" dirty="0">
                <a:latin typeface="Open Sans" panose="020B0606030504020204" pitchFamily="34" charset="0"/>
                <a:ea typeface="Open Sans" panose="020B0606030504020204" pitchFamily="34" charset="0"/>
                <a:cs typeface="Open Sans" panose="020B0606030504020204" pitchFamily="34" charset="0"/>
              </a:rPr>
              <a:t>Map overview:</a:t>
            </a:r>
            <a:endParaRPr lang="nb-NO" sz="1400" dirty="0">
              <a:latin typeface="Open Sans" panose="020B0606030504020204" pitchFamily="34" charset="0"/>
              <a:ea typeface="Open Sans" panose="020B0606030504020204" pitchFamily="34" charset="0"/>
              <a:cs typeface="Open Sans" panose="020B0606030504020204" pitchFamily="34" charset="0"/>
            </a:endParaRPr>
          </a:p>
          <a:p>
            <a:pPr lvl="1"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See the performance of data collectors/collection points on a map</a:t>
            </a:r>
          </a:p>
          <a:p>
            <a:pPr lvl="1"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Not reporting means they have not sent any reports in the past 7 days</a:t>
            </a:r>
          </a:p>
          <a:p>
            <a:pPr lvl="1"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Click on a dot to see which data collector it is</a:t>
            </a:r>
          </a:p>
        </p:txBody>
      </p:sp>
      <p:grpSp>
        <p:nvGrpSpPr>
          <p:cNvPr id="17" name="Group 16">
            <a:extLst>
              <a:ext uri="{FF2B5EF4-FFF2-40B4-BE49-F238E27FC236}">
                <a16:creationId xmlns:a16="http://schemas.microsoft.com/office/drawing/2014/main" id="{DEE27B15-09D5-44F3-93A5-38015B07A40D}"/>
              </a:ext>
            </a:extLst>
          </p:cNvPr>
          <p:cNvGrpSpPr/>
          <p:nvPr/>
        </p:nvGrpSpPr>
        <p:grpSpPr>
          <a:xfrm>
            <a:off x="184559" y="6304072"/>
            <a:ext cx="416641" cy="416641"/>
            <a:chOff x="4370185" y="5205952"/>
            <a:chExt cx="1188720" cy="1188720"/>
          </a:xfrm>
          <a:noFill/>
        </p:grpSpPr>
        <p:sp>
          <p:nvSpPr>
            <p:cNvPr id="18" name="Oval 17">
              <a:extLst>
                <a:ext uri="{FF2B5EF4-FFF2-40B4-BE49-F238E27FC236}">
                  <a16:creationId xmlns:a16="http://schemas.microsoft.com/office/drawing/2014/main" id="{E6589409-6DDD-45C7-8961-EDD134C0C924}"/>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19" descr="A picture containing drawing&#10;&#10;Description automatically generated">
              <a:extLst>
                <a:ext uri="{FF2B5EF4-FFF2-40B4-BE49-F238E27FC236}">
                  <a16:creationId xmlns:a16="http://schemas.microsoft.com/office/drawing/2014/main" id="{E78C5A8D-E6AD-4297-B383-498677AE0B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2" name="Rectangle 21">
            <a:extLst>
              <a:ext uri="{FF2B5EF4-FFF2-40B4-BE49-F238E27FC236}">
                <a16:creationId xmlns:a16="http://schemas.microsoft.com/office/drawing/2014/main" id="{302D3558-2D33-4122-9AEA-C47013AEDE46}"/>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3" name="Straight Connector 22">
            <a:extLst>
              <a:ext uri="{FF2B5EF4-FFF2-40B4-BE49-F238E27FC236}">
                <a16:creationId xmlns:a16="http://schemas.microsoft.com/office/drawing/2014/main" id="{85F4196D-634E-45DD-A371-14DFAD59BF1A}"/>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5" name="Graphic 24" descr="Classroom">
            <a:extLst>
              <a:ext uri="{FF2B5EF4-FFF2-40B4-BE49-F238E27FC236}">
                <a16:creationId xmlns:a16="http://schemas.microsoft.com/office/drawing/2014/main" id="{FC689400-2E5C-4F39-8DE4-2848AF2B9E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26" name="TextBox 25">
            <a:extLst>
              <a:ext uri="{FF2B5EF4-FFF2-40B4-BE49-F238E27FC236}">
                <a16:creationId xmlns:a16="http://schemas.microsoft.com/office/drawing/2014/main" id="{01813AA1-864E-4391-9991-23AFD62A2244}"/>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7" name="Oval 26">
            <a:extLst>
              <a:ext uri="{FF2B5EF4-FFF2-40B4-BE49-F238E27FC236}">
                <a16:creationId xmlns:a16="http://schemas.microsoft.com/office/drawing/2014/main" id="{A2D5B5A9-157F-42D0-876C-015C77641939}"/>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D95BF2B-3D4B-4A54-9DD7-4C23C55B623E}"/>
              </a:ext>
            </a:extLst>
          </p:cNvPr>
          <p:cNvPicPr>
            <a:picLocks noChangeAspect="1"/>
          </p:cNvPicPr>
          <p:nvPr/>
        </p:nvPicPr>
        <p:blipFill>
          <a:blip r:embed="rId10"/>
          <a:stretch>
            <a:fillRect/>
          </a:stretch>
        </p:blipFill>
        <p:spPr>
          <a:xfrm>
            <a:off x="4006460" y="500129"/>
            <a:ext cx="7347340" cy="5760226"/>
          </a:xfrm>
          <a:prstGeom prst="rect">
            <a:avLst/>
          </a:prstGeom>
          <a:ln w="19050">
            <a:solidFill>
              <a:schemeClr val="bg1">
                <a:lumMod val="75000"/>
              </a:schemeClr>
            </a:solidFill>
          </a:ln>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819EF242-9A23-4C88-ADCF-77B5AC76F9D9}"/>
              </a:ext>
            </a:extLst>
          </p:cNvPr>
          <p:cNvPicPr>
            <a:picLocks noChangeAspect="1"/>
          </p:cNvPicPr>
          <p:nvPr/>
        </p:nvPicPr>
        <p:blipFill>
          <a:blip r:embed="rId11"/>
          <a:stretch>
            <a:fillRect/>
          </a:stretch>
        </p:blipFill>
        <p:spPr>
          <a:xfrm>
            <a:off x="4006460" y="2136149"/>
            <a:ext cx="7347339" cy="3824643"/>
          </a:xfrm>
          <a:prstGeom prst="rect">
            <a:avLst/>
          </a:prstGeom>
        </p:spPr>
      </p:pic>
    </p:spTree>
    <p:extLst>
      <p:ext uri="{BB962C8B-B14F-4D97-AF65-F5344CB8AC3E}">
        <p14:creationId xmlns:p14="http://schemas.microsoft.com/office/powerpoint/2010/main" val="69677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3" end="3"/>
                                            </p:txEl>
                                          </p:spTgt>
                                        </p:tgtEl>
                                        <p:attrNameLst>
                                          <p:attrName>style.visibility</p:attrName>
                                        </p:attrNameLst>
                                      </p:cBhvr>
                                      <p:to>
                                        <p:strVal val="visible"/>
                                      </p:to>
                                    </p:set>
                                  </p:childTnLst>
                                </p:cTn>
                              </p:par>
                              <p:par>
                                <p:cTn id="7" presetID="21" presetClass="entr" presetSubtype="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heel(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21B187-3B83-4A48-A6CA-E816FB56C979}"/>
              </a:ext>
            </a:extLst>
          </p:cNvPr>
          <p:cNvPicPr>
            <a:picLocks noChangeAspect="1"/>
          </p:cNvPicPr>
          <p:nvPr/>
        </p:nvPicPr>
        <p:blipFill rotWithShape="1">
          <a:blip r:embed="rId5"/>
          <a:srcRect t="-1" b="10355"/>
          <a:stretch/>
        </p:blipFill>
        <p:spPr>
          <a:xfrm>
            <a:off x="3999414" y="500129"/>
            <a:ext cx="5887272" cy="5260591"/>
          </a:xfrm>
          <a:prstGeom prst="rect">
            <a:avLst/>
          </a:prstGeom>
          <a:ln w="19050">
            <a:solidFill>
              <a:schemeClr val="bg1">
                <a:lumMod val="75000"/>
              </a:schemeClr>
            </a:solidFill>
          </a:ln>
          <a:effectLst>
            <a:outerShdw blurRad="50800" dist="38100" dir="5400000" algn="t" rotWithShape="0">
              <a:prstClr val="black">
                <a:alpha val="40000"/>
              </a:prstClr>
            </a:outerShdw>
          </a:effectLst>
        </p:spPr>
      </p:pic>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97" name="think-cell Slide" r:id="rId6" imgW="395" imgH="394" progId="TCLayout.ActiveDocument.1">
                  <p:embed/>
                </p:oleObj>
              </mc:Choice>
              <mc:Fallback>
                <p:oleObj name="think-cell Slide" r:id="rId6"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392A0BF2-53D7-46E9-91A3-ACB184B144FD}"/>
              </a:ext>
            </a:extLst>
          </p:cNvPr>
          <p:cNvSpPr>
            <a:spLocks noGrp="1"/>
          </p:cNvSpPr>
          <p:nvPr>
            <p:ph type="sldNum" sz="quarter" idx="12"/>
          </p:nvPr>
        </p:nvSpPr>
        <p:spPr/>
        <p:txBody>
          <a:bodyPr/>
          <a:lstStyle/>
          <a:p>
            <a:fld id="{4564040C-0060-4F7C-A574-261334DA3326}" type="slidenum">
              <a:rPr lang="nb-NO" smtClean="0"/>
              <a:t>55</a:t>
            </a:fld>
            <a:endParaRPr lang="nb-NO"/>
          </a:p>
        </p:txBody>
      </p:sp>
      <p:sp>
        <p:nvSpPr>
          <p:cNvPr id="34" name="TextBox 33">
            <a:extLst>
              <a:ext uri="{FF2B5EF4-FFF2-40B4-BE49-F238E27FC236}">
                <a16:creationId xmlns:a16="http://schemas.microsoft.com/office/drawing/2014/main" id="{5D14FCBE-D72E-46BB-BC7E-721861B4B880}"/>
              </a:ext>
            </a:extLst>
          </p:cNvPr>
          <p:cNvSpPr txBox="1"/>
          <p:nvPr/>
        </p:nvSpPr>
        <p:spPr>
          <a:xfrm>
            <a:off x="231824" y="130797"/>
            <a:ext cx="2911084"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Data Collection</a:t>
            </a:r>
          </a:p>
        </p:txBody>
      </p:sp>
      <p:sp>
        <p:nvSpPr>
          <p:cNvPr id="30" name="Rectangle 29">
            <a:extLst>
              <a:ext uri="{FF2B5EF4-FFF2-40B4-BE49-F238E27FC236}">
                <a16:creationId xmlns:a16="http://schemas.microsoft.com/office/drawing/2014/main" id="{A9ECAD1D-B3CA-4BC9-B80A-1EBDEAB92FAD}"/>
              </a:ext>
            </a:extLst>
          </p:cNvPr>
          <p:cNvSpPr/>
          <p:nvPr/>
        </p:nvSpPr>
        <p:spPr>
          <a:xfrm>
            <a:off x="1450" y="1985838"/>
            <a:ext cx="3384640" cy="4162678"/>
          </a:xfrm>
          <a:prstGeom prst="rect">
            <a:avLst/>
          </a:prstGeom>
        </p:spPr>
        <p:txBody>
          <a:bodyPr wrap="square">
            <a:spAutoFit/>
          </a:bodyPr>
          <a:lstStyle/>
          <a:p>
            <a:pPr>
              <a:spcBef>
                <a:spcPts val="300"/>
              </a:spcBef>
              <a:spcAft>
                <a:spcPts val="300"/>
              </a:spcAft>
            </a:pPr>
            <a:r>
              <a:rPr lang="nb-NO" b="1" dirty="0">
                <a:latin typeface="Open Sans" panose="020B0606030504020204" pitchFamily="34" charset="0"/>
                <a:ea typeface="Open Sans" panose="020B0606030504020204" pitchFamily="34" charset="0"/>
                <a:cs typeface="Open Sans" panose="020B0606030504020204" pitchFamily="34" charset="0"/>
              </a:rPr>
              <a:t>Performance:</a:t>
            </a:r>
            <a:endParaRPr lang="nb-NO" sz="1400" dirty="0">
              <a:latin typeface="Open Sans" panose="020B0606030504020204" pitchFamily="34" charset="0"/>
              <a:ea typeface="Open Sans" panose="020B0606030504020204" pitchFamily="34" charset="0"/>
              <a:cs typeface="Open Sans" panose="020B0606030504020204" pitchFamily="34" charset="0"/>
            </a:endParaRPr>
          </a:p>
          <a:p>
            <a:pPr lvl="1"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Same data, but split into the last 8 weeks </a:t>
            </a:r>
          </a:p>
          <a:p>
            <a:pPr lvl="1"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Does not adhere to any filters set in the map overview</a:t>
            </a:r>
          </a:p>
          <a:p>
            <a:pPr lvl="1"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Data collectors that have not sent in reports are marked as Not reported that week</a:t>
            </a:r>
          </a:p>
          <a:p>
            <a:pPr lvl="1" indent="-285750">
              <a:spcBef>
                <a:spcPts val="300"/>
              </a:spcBef>
              <a:spcAft>
                <a:spcPts val="3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Days since last report is also shown</a:t>
            </a:r>
          </a:p>
          <a:p>
            <a:pPr lvl="1"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lvl="1"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lvl="1"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lvl="1"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6">
            <a:extLst>
              <a:ext uri="{FF2B5EF4-FFF2-40B4-BE49-F238E27FC236}">
                <a16:creationId xmlns:a16="http://schemas.microsoft.com/office/drawing/2014/main" id="{62141E3B-9348-4BCE-9F21-FB168694D797}"/>
              </a:ext>
            </a:extLst>
          </p:cNvPr>
          <p:cNvGrpSpPr/>
          <p:nvPr/>
        </p:nvGrpSpPr>
        <p:grpSpPr>
          <a:xfrm>
            <a:off x="184559" y="6304072"/>
            <a:ext cx="416641" cy="416641"/>
            <a:chOff x="4370185" y="5205952"/>
            <a:chExt cx="1188720" cy="1188720"/>
          </a:xfrm>
          <a:noFill/>
        </p:grpSpPr>
        <p:sp>
          <p:nvSpPr>
            <p:cNvPr id="19" name="Oval 18">
              <a:extLst>
                <a:ext uri="{FF2B5EF4-FFF2-40B4-BE49-F238E27FC236}">
                  <a16:creationId xmlns:a16="http://schemas.microsoft.com/office/drawing/2014/main" id="{A41DEFAF-0403-424D-8673-DAE02F16BBC3}"/>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19" descr="A picture containing drawing&#10;&#10;Description automatically generated">
              <a:extLst>
                <a:ext uri="{FF2B5EF4-FFF2-40B4-BE49-F238E27FC236}">
                  <a16:creationId xmlns:a16="http://schemas.microsoft.com/office/drawing/2014/main" id="{DEACBA8F-0147-4EF7-BB7C-4010429D29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2" name="Rectangle 21">
            <a:extLst>
              <a:ext uri="{FF2B5EF4-FFF2-40B4-BE49-F238E27FC236}">
                <a16:creationId xmlns:a16="http://schemas.microsoft.com/office/drawing/2014/main" id="{C56D8494-4ED5-49F3-A51B-E69EDF8B43D4}"/>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3" name="Straight Connector 22">
            <a:extLst>
              <a:ext uri="{FF2B5EF4-FFF2-40B4-BE49-F238E27FC236}">
                <a16:creationId xmlns:a16="http://schemas.microsoft.com/office/drawing/2014/main" id="{920937B0-3532-41C9-ADC4-825183280D31}"/>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5" name="Graphic 24" descr="Classroom">
            <a:extLst>
              <a:ext uri="{FF2B5EF4-FFF2-40B4-BE49-F238E27FC236}">
                <a16:creationId xmlns:a16="http://schemas.microsoft.com/office/drawing/2014/main" id="{70AC4592-E523-49ED-B3F8-472512BF443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26" name="TextBox 25">
            <a:extLst>
              <a:ext uri="{FF2B5EF4-FFF2-40B4-BE49-F238E27FC236}">
                <a16:creationId xmlns:a16="http://schemas.microsoft.com/office/drawing/2014/main" id="{B49EB929-F767-47A7-BEBE-508388430AA2}"/>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7" name="Oval 26">
            <a:extLst>
              <a:ext uri="{FF2B5EF4-FFF2-40B4-BE49-F238E27FC236}">
                <a16:creationId xmlns:a16="http://schemas.microsoft.com/office/drawing/2014/main" id="{CB6DEA21-D63C-41E6-84A4-B7F8985F742F}"/>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33538C-73A5-4F3F-A097-FCFDF1FAD927}"/>
              </a:ext>
            </a:extLst>
          </p:cNvPr>
          <p:cNvPicPr>
            <a:picLocks noChangeAspect="1"/>
          </p:cNvPicPr>
          <p:nvPr/>
        </p:nvPicPr>
        <p:blipFill rotWithShape="1">
          <a:blip r:embed="rId11"/>
          <a:srcRect l="1" r="883"/>
          <a:stretch/>
        </p:blipFill>
        <p:spPr>
          <a:xfrm>
            <a:off x="3999414" y="4494724"/>
            <a:ext cx="5887272" cy="1265996"/>
          </a:xfrm>
          <a:prstGeom prst="rect">
            <a:avLst/>
          </a:prstGeom>
        </p:spPr>
      </p:pic>
    </p:spTree>
    <p:extLst>
      <p:ext uri="{BB962C8B-B14F-4D97-AF65-F5344CB8AC3E}">
        <p14:creationId xmlns:p14="http://schemas.microsoft.com/office/powerpoint/2010/main" val="1883017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925"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706F1B7-9672-48AD-B028-7078C769693E}"/>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4" name="Rectangle 23">
            <a:extLst>
              <a:ext uri="{FF2B5EF4-FFF2-40B4-BE49-F238E27FC236}">
                <a16:creationId xmlns:a16="http://schemas.microsoft.com/office/drawing/2014/main" id="{6A20546E-8547-491F-A948-68207F08574F}"/>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2" name="Rectangle 31">
            <a:extLst>
              <a:ext uri="{FF2B5EF4-FFF2-40B4-BE49-F238E27FC236}">
                <a16:creationId xmlns:a16="http://schemas.microsoft.com/office/drawing/2014/main" id="{2DD89975-F9A3-434D-8FC9-94D71973A1F0}"/>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Slide Number Placeholder 2">
            <a:extLst>
              <a:ext uri="{FF2B5EF4-FFF2-40B4-BE49-F238E27FC236}">
                <a16:creationId xmlns:a16="http://schemas.microsoft.com/office/drawing/2014/main" id="{512DCD38-EF9C-4FDD-B0D0-890992ED2CEF}"/>
              </a:ext>
            </a:extLst>
          </p:cNvPr>
          <p:cNvSpPr>
            <a:spLocks noGrp="1"/>
          </p:cNvSpPr>
          <p:nvPr>
            <p:ph type="sldNum" sz="quarter" idx="12"/>
          </p:nvPr>
        </p:nvSpPr>
        <p:spPr/>
        <p:txBody>
          <a:bodyPr/>
          <a:lstStyle/>
          <a:p>
            <a:fld id="{4564040C-0060-4F7C-A574-261334DA3326}" type="slidenum">
              <a:rPr lang="nb-NO" smtClean="0"/>
              <a:t>56</a:t>
            </a:fld>
            <a:endParaRPr lang="nb-NO"/>
          </a:p>
        </p:txBody>
      </p:sp>
      <p:sp>
        <p:nvSpPr>
          <p:cNvPr id="21" name="TextBox 20">
            <a:extLst>
              <a:ext uri="{FF2B5EF4-FFF2-40B4-BE49-F238E27FC236}">
                <a16:creationId xmlns:a16="http://schemas.microsoft.com/office/drawing/2014/main" id="{9937DCBF-33B0-47B3-AD8D-81E8D975AA24}"/>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Data Collection</a:t>
            </a:r>
          </a:p>
        </p:txBody>
      </p:sp>
      <p:sp>
        <p:nvSpPr>
          <p:cNvPr id="22" name="Rectangle 21">
            <a:extLst>
              <a:ext uri="{FF2B5EF4-FFF2-40B4-BE49-F238E27FC236}">
                <a16:creationId xmlns:a16="http://schemas.microsoft.com/office/drawing/2014/main" id="{8FA8F9C0-E099-46EB-ACF7-F59B12CE8665}"/>
              </a:ext>
            </a:extLst>
          </p:cNvPr>
          <p:cNvSpPr/>
          <p:nvPr/>
        </p:nvSpPr>
        <p:spPr>
          <a:xfrm>
            <a:off x="3790385" y="1986474"/>
            <a:ext cx="8118115" cy="4370427"/>
          </a:xfrm>
          <a:prstGeom prst="rect">
            <a:avLst/>
          </a:prstGeom>
        </p:spPr>
        <p:txBody>
          <a:bodyPr wrap="square">
            <a:spAutoFit/>
          </a:bodyPr>
          <a:lstStyle/>
          <a:p>
            <a:pPr marL="514350" indent="-514350">
              <a:spcBef>
                <a:spcPts val="600"/>
              </a:spcBef>
              <a:spcAft>
                <a:spcPts val="600"/>
              </a:spcAft>
              <a:buClr>
                <a:srgbClr val="980C16"/>
              </a:buClr>
              <a:buSzPct val="125000"/>
              <a:buFont typeface="+mj-lt"/>
              <a:buAutoNum type="alphaUcPeriod"/>
            </a:pPr>
            <a:r>
              <a:rPr lang="en-US" sz="1600" dirty="0"/>
              <a:t>Why is it important that the number of a data collector is registered correctly in the platform?</a:t>
            </a:r>
          </a:p>
          <a:p>
            <a:pPr marL="514350" indent="-514350">
              <a:spcBef>
                <a:spcPts val="600"/>
              </a:spcBef>
              <a:spcAft>
                <a:spcPts val="600"/>
              </a:spcAft>
              <a:buClr>
                <a:srgbClr val="980C16"/>
              </a:buClr>
              <a:buSzPct val="125000"/>
              <a:buFont typeface="+mj-lt"/>
              <a:buAutoNum type="alphaUcPeriod"/>
            </a:pPr>
            <a:r>
              <a:rPr lang="en-US" sz="1600" dirty="0"/>
              <a:t>What do these numbers mean: 2#2#1? </a:t>
            </a:r>
          </a:p>
          <a:p>
            <a:pPr marL="514350" indent="-514350">
              <a:spcBef>
                <a:spcPts val="600"/>
              </a:spcBef>
              <a:spcAft>
                <a:spcPts val="600"/>
              </a:spcAft>
              <a:buClr>
                <a:srgbClr val="980C16"/>
              </a:buClr>
              <a:buSzPct val="125000"/>
              <a:buFont typeface="+mj-lt"/>
              <a:buAutoNum type="alphaUcPeriod"/>
            </a:pPr>
            <a:r>
              <a:rPr lang="en-US" sz="1600" dirty="0"/>
              <a:t>Can you identify which data collectors have been trained in CBS and which are being trained?</a:t>
            </a:r>
          </a:p>
          <a:p>
            <a:pPr marL="514350" indent="-514350">
              <a:spcBef>
                <a:spcPts val="600"/>
              </a:spcBef>
              <a:spcAft>
                <a:spcPts val="600"/>
              </a:spcAft>
              <a:buClr>
                <a:srgbClr val="980C16"/>
              </a:buClr>
              <a:buSzPct val="125000"/>
              <a:buFont typeface="+mj-lt"/>
              <a:buAutoNum type="alphaUcPeriod"/>
            </a:pPr>
            <a:r>
              <a:rPr lang="en-US" sz="1600" dirty="0"/>
              <a:t>What is a data collection point?	</a:t>
            </a:r>
          </a:p>
          <a:p>
            <a:pPr marL="514350" indent="-514350">
              <a:spcBef>
                <a:spcPts val="600"/>
              </a:spcBef>
              <a:spcAft>
                <a:spcPts val="600"/>
              </a:spcAft>
              <a:buClr>
                <a:srgbClr val="980C16"/>
              </a:buClr>
              <a:buSzPct val="125000"/>
              <a:buFont typeface="+mj-lt"/>
              <a:buAutoNum type="alphaUcPeriod"/>
            </a:pPr>
            <a:r>
              <a:rPr lang="en-US" sz="1600" dirty="0"/>
              <a:t>What do the different icons mean? What is the purpose of the inactive (not reporting) state of data collectors?</a:t>
            </a:r>
          </a:p>
          <a:p>
            <a:pPr marL="514350" indent="-514350">
              <a:spcBef>
                <a:spcPts val="600"/>
              </a:spcBef>
              <a:spcAft>
                <a:spcPts val="600"/>
              </a:spcAft>
              <a:buClr>
                <a:srgbClr val="980C16"/>
              </a:buClr>
              <a:buSzPct val="125000"/>
              <a:buFont typeface="+mj-lt"/>
              <a:buAutoNum type="alphaUcPeriod"/>
            </a:pPr>
            <a:r>
              <a:rPr lang="en-US" sz="1600" dirty="0"/>
              <a:t>How can you use the information under Data collection to improve the quality of the CBS work?</a:t>
            </a:r>
          </a:p>
          <a:p>
            <a:pPr marL="514350" indent="-514350">
              <a:spcBef>
                <a:spcPts val="600"/>
              </a:spcBef>
              <a:spcAft>
                <a:spcPts val="600"/>
              </a:spcAft>
              <a:buClr>
                <a:srgbClr val="980C16"/>
              </a:buClr>
              <a:buSzPct val="125000"/>
              <a:buFont typeface="+mj-lt"/>
              <a:buAutoNum type="alphaUcPeriod"/>
            </a:pPr>
            <a:r>
              <a:rPr lang="en-US" sz="1600" dirty="0"/>
              <a:t>Which data collectors you would follow up, and why?</a:t>
            </a:r>
          </a:p>
          <a:p>
            <a:pPr marL="514350" indent="-514350">
              <a:spcBef>
                <a:spcPts val="600"/>
              </a:spcBef>
              <a:spcAft>
                <a:spcPts val="600"/>
              </a:spcAft>
              <a:buClr>
                <a:srgbClr val="980C16"/>
              </a:buClr>
              <a:buSzPct val="125000"/>
              <a:buFont typeface="+mj-lt"/>
              <a:buAutoNum type="alphaUcPeriod"/>
            </a:pPr>
            <a:r>
              <a:rPr lang="en-US" sz="1600" dirty="0"/>
              <a:t>What is the difference between the inactive state on the performance page and the map overview?</a:t>
            </a:r>
          </a:p>
        </p:txBody>
      </p:sp>
      <p:grpSp>
        <p:nvGrpSpPr>
          <p:cNvPr id="17" name="Group 16">
            <a:extLst>
              <a:ext uri="{FF2B5EF4-FFF2-40B4-BE49-F238E27FC236}">
                <a16:creationId xmlns:a16="http://schemas.microsoft.com/office/drawing/2014/main" id="{F3CCF971-9FD9-4422-92F1-D445074A3B28}"/>
              </a:ext>
            </a:extLst>
          </p:cNvPr>
          <p:cNvGrpSpPr/>
          <p:nvPr/>
        </p:nvGrpSpPr>
        <p:grpSpPr>
          <a:xfrm>
            <a:off x="184559" y="6304072"/>
            <a:ext cx="416641" cy="416641"/>
            <a:chOff x="4370185" y="5205952"/>
            <a:chExt cx="1188720" cy="1188720"/>
          </a:xfrm>
          <a:noFill/>
        </p:grpSpPr>
        <p:sp>
          <p:nvSpPr>
            <p:cNvPr id="23" name="Oval 22">
              <a:extLst>
                <a:ext uri="{FF2B5EF4-FFF2-40B4-BE49-F238E27FC236}">
                  <a16:creationId xmlns:a16="http://schemas.microsoft.com/office/drawing/2014/main" id="{B6D389D8-C723-49BF-83EC-6F79FDA78712}"/>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9" name="Picture 28" descr="A picture containing drawing&#10;&#10;Description automatically generated">
              <a:extLst>
                <a:ext uri="{FF2B5EF4-FFF2-40B4-BE49-F238E27FC236}">
                  <a16:creationId xmlns:a16="http://schemas.microsoft.com/office/drawing/2014/main" id="{F451C73E-7AF3-4AE5-9509-8448B3E7C3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0" name="Rectangle 29">
            <a:extLst>
              <a:ext uri="{FF2B5EF4-FFF2-40B4-BE49-F238E27FC236}">
                <a16:creationId xmlns:a16="http://schemas.microsoft.com/office/drawing/2014/main" id="{20F0A4DD-1256-4769-B20B-3D36A0BBCDB5}"/>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1" name="Straight Connector 30">
            <a:extLst>
              <a:ext uri="{FF2B5EF4-FFF2-40B4-BE49-F238E27FC236}">
                <a16:creationId xmlns:a16="http://schemas.microsoft.com/office/drawing/2014/main" id="{E589359B-561F-4EF8-A7FA-49436191F161}"/>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416C6D24-17BE-4B61-A8EE-965587247DB8}"/>
              </a:ext>
            </a:extLst>
          </p:cNvPr>
          <p:cNvGrpSpPr/>
          <p:nvPr/>
        </p:nvGrpSpPr>
        <p:grpSpPr>
          <a:xfrm>
            <a:off x="1275503" y="1010743"/>
            <a:ext cx="822960" cy="693882"/>
            <a:chOff x="1275503" y="1010743"/>
            <a:chExt cx="822960" cy="693882"/>
          </a:xfrm>
        </p:grpSpPr>
        <p:pic>
          <p:nvPicPr>
            <p:cNvPr id="34" name="Graphic 33" descr="Pencil">
              <a:extLst>
                <a:ext uri="{FF2B5EF4-FFF2-40B4-BE49-F238E27FC236}">
                  <a16:creationId xmlns:a16="http://schemas.microsoft.com/office/drawing/2014/main" id="{B87D62A2-A698-4EBD-ACFF-7633E086DB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35" name="TextBox 34">
              <a:extLst>
                <a:ext uri="{FF2B5EF4-FFF2-40B4-BE49-F238E27FC236}">
                  <a16:creationId xmlns:a16="http://schemas.microsoft.com/office/drawing/2014/main" id="{81A6DBAB-7F55-4A67-ADBD-CE8A7D17170B}"/>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T</a:t>
              </a:r>
              <a:r>
                <a:rPr lang="nb-NO" sz="1100" i="1" spc="300" dirty="0">
                  <a:solidFill>
                    <a:schemeClr val="bg1"/>
                  </a:solidFill>
                </a:rPr>
                <a:t>ASKS</a:t>
              </a:r>
            </a:p>
          </p:txBody>
        </p:sp>
        <p:sp>
          <p:nvSpPr>
            <p:cNvPr id="36" name="Oval 35">
              <a:extLst>
                <a:ext uri="{FF2B5EF4-FFF2-40B4-BE49-F238E27FC236}">
                  <a16:creationId xmlns:a16="http://schemas.microsoft.com/office/drawing/2014/main" id="{D24F749F-8D28-42C9-9684-682281FF85E2}"/>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733C7770-ADFF-43FC-8494-CE80F3370C88}"/>
              </a:ext>
            </a:extLst>
          </p:cNvPr>
          <p:cNvSpPr/>
          <p:nvPr/>
        </p:nvSpPr>
        <p:spPr>
          <a:xfrm>
            <a:off x="-12124" y="1986474"/>
            <a:ext cx="3398212" cy="3816429"/>
          </a:xfrm>
          <a:prstGeom prst="rect">
            <a:avLst/>
          </a:prstGeom>
        </p:spPr>
        <p:txBody>
          <a:bodyPr wrap="square">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Instructions</a:t>
            </a:r>
          </a:p>
          <a:p>
            <a:pPr marL="365760" indent="-365760">
              <a:spcBef>
                <a:spcPts val="600"/>
              </a:spcBef>
              <a:buFont typeface="+mj-lt"/>
              <a:buAutoNum type="arabicPeriod"/>
            </a:pPr>
            <a:r>
              <a:rPr lang="en-US" sz="1600" dirty="0">
                <a:latin typeface="Open Sans" panose="020B0606030504020204" pitchFamily="34" charset="0"/>
                <a:ea typeface="Open Sans" panose="020B0606030504020204" pitchFamily="34" charset="0"/>
                <a:cs typeface="Open Sans" panose="020B0606030504020204" pitchFamily="34" charset="0"/>
              </a:rPr>
              <a:t>Add a few data collectors and/or data collection points with different locations</a:t>
            </a:r>
          </a:p>
          <a:p>
            <a:pPr marL="365760" indent="-365760">
              <a:spcBef>
                <a:spcPts val="600"/>
              </a:spcBef>
              <a:buFont typeface="+mj-lt"/>
              <a:buAutoNum type="arabicPeriod"/>
            </a:pPr>
            <a:r>
              <a:rPr lang="en-US" sz="1600" dirty="0">
                <a:latin typeface="Open Sans" panose="020B0606030504020204" pitchFamily="34" charset="0"/>
                <a:ea typeface="Open Sans" panose="020B0606030504020204" pitchFamily="34" charset="0"/>
                <a:cs typeface="Open Sans" panose="020B0606030504020204" pitchFamily="34" charset="0"/>
              </a:rPr>
              <a:t>Play a bit with the filters and make yourself familiar with the different columns</a:t>
            </a:r>
          </a:p>
          <a:p>
            <a:pPr marL="822960" lvl="1" indent="-283464">
              <a:spcAft>
                <a:spcPts val="1200"/>
              </a:spcAft>
              <a:buFont typeface="Arial" panose="020B0604020202020204" pitchFamily="34" charset="0"/>
              <a:buChar char="•"/>
            </a:pPr>
            <a:r>
              <a:rPr lang="en-US" sz="1400" i="1" dirty="0">
                <a:latin typeface="Open Sans" panose="020B0606030504020204" pitchFamily="34" charset="0"/>
                <a:ea typeface="Open Sans" panose="020B0606030504020204" pitchFamily="34" charset="0"/>
                <a:cs typeface="Open Sans" panose="020B0606030504020204" pitchFamily="34" charset="0"/>
              </a:rPr>
              <a:t>Answer question A-C</a:t>
            </a:r>
          </a:p>
          <a:p>
            <a:pPr marL="365760" indent="-365760">
              <a:buFont typeface="+mj-lt"/>
              <a:buAutoNum type="arabicPeriod"/>
            </a:pPr>
            <a:r>
              <a:rPr lang="en-US" sz="1600" dirty="0">
                <a:latin typeface="Open Sans" panose="020B0606030504020204" pitchFamily="34" charset="0"/>
                <a:ea typeface="Open Sans" panose="020B0606030504020204" pitchFamily="34" charset="0"/>
                <a:cs typeface="Open Sans" panose="020B0606030504020204" pitchFamily="34" charset="0"/>
              </a:rPr>
              <a:t>Check out some data collectors and their locations</a:t>
            </a:r>
          </a:p>
          <a:p>
            <a:pPr marL="822960" lvl="1" indent="-283464">
              <a:spcAft>
                <a:spcPts val="1200"/>
              </a:spcAft>
              <a:buFont typeface="Arial" panose="020B0604020202020204" pitchFamily="34" charset="0"/>
              <a:buChar char="•"/>
            </a:pPr>
            <a:r>
              <a:rPr lang="en-US" sz="1400" i="1" dirty="0">
                <a:latin typeface="Open Sans" panose="020B0606030504020204" pitchFamily="34" charset="0"/>
                <a:ea typeface="Open Sans" panose="020B0606030504020204" pitchFamily="34" charset="0"/>
                <a:cs typeface="Open Sans" panose="020B0606030504020204" pitchFamily="34" charset="0"/>
              </a:rPr>
              <a:t>Answer question C </a:t>
            </a:r>
          </a:p>
          <a:p>
            <a:pPr marL="365760" indent="-365760">
              <a:lnSpc>
                <a:spcPct val="150000"/>
              </a:lnSpc>
              <a:buFont typeface="+mj-lt"/>
              <a:buAutoNum type="arabicPeriod"/>
            </a:pPr>
            <a:r>
              <a:rPr lang="en-US" sz="1600" dirty="0">
                <a:latin typeface="Open Sans" panose="020B0606030504020204" pitchFamily="34" charset="0"/>
                <a:ea typeface="Open Sans" panose="020B0606030504020204" pitchFamily="34" charset="0"/>
                <a:cs typeface="Open Sans" panose="020B0606030504020204" pitchFamily="34" charset="0"/>
              </a:rPr>
              <a:t>Go to the performance-page</a:t>
            </a:r>
          </a:p>
          <a:p>
            <a:pPr marL="822960" lvl="1" indent="-283464">
              <a:spcAft>
                <a:spcPts val="1200"/>
              </a:spcAft>
              <a:buFont typeface="Arial" panose="020B0604020202020204" pitchFamily="34" charset="0"/>
              <a:buChar char="•"/>
            </a:pPr>
            <a:r>
              <a:rPr lang="en-US" sz="1400" i="1" dirty="0">
                <a:latin typeface="Open Sans" panose="020B0606030504020204" pitchFamily="34" charset="0"/>
                <a:ea typeface="Open Sans" panose="020B0606030504020204" pitchFamily="34" charset="0"/>
                <a:cs typeface="Open Sans" panose="020B0606030504020204" pitchFamily="34" charset="0"/>
              </a:rPr>
              <a:t>Answer question D-I</a:t>
            </a:r>
          </a:p>
        </p:txBody>
      </p:sp>
    </p:spTree>
    <p:extLst>
      <p:ext uri="{BB962C8B-B14F-4D97-AF65-F5344CB8AC3E}">
        <p14:creationId xmlns:p14="http://schemas.microsoft.com/office/powerpoint/2010/main" val="3723912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1051475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24"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57</a:t>
            </a:fld>
            <a:endParaRPr lang="en-US" dirty="0"/>
          </a:p>
        </p:txBody>
      </p:sp>
      <p:sp>
        <p:nvSpPr>
          <p:cNvPr id="42" name="TextBox 41">
            <a:extLst>
              <a:ext uri="{FF2B5EF4-FFF2-40B4-BE49-F238E27FC236}">
                <a16:creationId xmlns:a16="http://schemas.microsoft.com/office/drawing/2014/main" id="{3DEC8E6E-2241-4B91-916F-A2700A70AA69}"/>
              </a:ext>
            </a:extLst>
          </p:cNvPr>
          <p:cNvSpPr txBox="1"/>
          <p:nvPr/>
        </p:nvSpPr>
        <p:spPr>
          <a:xfrm>
            <a:off x="1043983" y="2419216"/>
            <a:ext cx="2609273" cy="4801314"/>
          </a:xfrm>
          <a:prstGeom prst="rect">
            <a:avLst/>
          </a:prstGeom>
          <a:noFill/>
        </p:spPr>
        <p:txBody>
          <a:bodyPr wrap="square" rtlCol="0">
            <a:spAutoFit/>
          </a:bodyPr>
          <a:lstStyle/>
          <a:p>
            <a:pPr>
              <a:lnSpc>
                <a:spcPct val="200000"/>
              </a:lnSpc>
            </a:pPr>
            <a:r>
              <a:rPr lang="en-US" cap="small">
                <a:solidFill>
                  <a:schemeClr val="bg1"/>
                </a:solidFill>
              </a:rPr>
              <a:t>National Society</a:t>
            </a:r>
          </a:p>
          <a:p>
            <a:pPr>
              <a:lnSpc>
                <a:spcPct val="200000"/>
              </a:lnSpc>
            </a:pPr>
            <a:r>
              <a:rPr lang="en-US" b="1" cap="small">
                <a:solidFill>
                  <a:schemeClr val="bg1"/>
                </a:solidFill>
              </a:rPr>
              <a:t>Projects</a:t>
            </a:r>
          </a:p>
          <a:p>
            <a:pPr marL="365760">
              <a:lnSpc>
                <a:spcPct val="150000"/>
              </a:lnSpc>
            </a:pPr>
            <a:r>
              <a:rPr lang="en-US" sz="1400" cap="small">
                <a:solidFill>
                  <a:schemeClr val="bg1"/>
                </a:solidFill>
              </a:rPr>
              <a:t>Project Overview</a:t>
            </a:r>
          </a:p>
          <a:p>
            <a:pPr marL="365760">
              <a:lnSpc>
                <a:spcPct val="150000"/>
              </a:lnSpc>
            </a:pPr>
            <a:r>
              <a:rPr lang="en-US" sz="1400" cap="small">
                <a:solidFill>
                  <a:schemeClr val="bg1"/>
                </a:solidFill>
              </a:rPr>
              <a:t>Project Dashboard</a:t>
            </a:r>
          </a:p>
          <a:p>
            <a:pPr marL="365760">
              <a:lnSpc>
                <a:spcPct val="150000"/>
              </a:lnSpc>
            </a:pPr>
            <a:r>
              <a:rPr lang="en-US" sz="1400" cap="small">
                <a:solidFill>
                  <a:schemeClr val="bg1"/>
                </a:solidFill>
              </a:rPr>
              <a:t>Alerts</a:t>
            </a:r>
          </a:p>
          <a:p>
            <a:pPr marL="365760">
              <a:lnSpc>
                <a:spcPct val="150000"/>
              </a:lnSpc>
            </a:pPr>
            <a:r>
              <a:rPr lang="en-US" sz="1400" cap="small">
                <a:solidFill>
                  <a:schemeClr val="bg1"/>
                </a:solidFill>
              </a:rPr>
              <a:t>Data Collection</a:t>
            </a:r>
          </a:p>
          <a:p>
            <a:pPr marL="365760">
              <a:lnSpc>
                <a:spcPct val="150000"/>
              </a:lnSpc>
            </a:pPr>
            <a:r>
              <a:rPr lang="en-US" sz="1400" b="1" cap="small">
                <a:solidFill>
                  <a:schemeClr val="bg1"/>
                </a:solidFill>
              </a:rPr>
              <a:t>Project Report</a:t>
            </a:r>
          </a:p>
          <a:p>
            <a:pPr marL="365760">
              <a:lnSpc>
                <a:spcPct val="150000"/>
              </a:lnSpc>
            </a:pPr>
            <a:r>
              <a:rPr lang="en-US" sz="1400" cap="small">
                <a:solidFill>
                  <a:schemeClr val="bg1"/>
                </a:solidFill>
              </a:rPr>
              <a:t>Project Settings</a:t>
            </a:r>
            <a:endParaRPr lang="en-US" cap="small">
              <a:solidFill>
                <a:schemeClr val="bg1"/>
              </a:solidFill>
            </a:endParaRPr>
          </a:p>
          <a:p>
            <a:pPr>
              <a:lnSpc>
                <a:spcPct val="200000"/>
              </a:lnSpc>
            </a:pPr>
            <a:r>
              <a:rPr lang="en-US" cap="small">
                <a:solidFill>
                  <a:schemeClr val="bg1"/>
                </a:solidFill>
              </a:rPr>
              <a:t>Userlist</a:t>
            </a:r>
          </a:p>
          <a:p>
            <a:pPr>
              <a:lnSpc>
                <a:spcPct val="200000"/>
              </a:lnSpc>
            </a:pPr>
            <a:r>
              <a:rPr lang="en-US" cap="small">
                <a:solidFill>
                  <a:schemeClr val="bg1"/>
                </a:solidFill>
              </a:rPr>
              <a:t>Settings</a:t>
            </a:r>
          </a:p>
          <a:p>
            <a:pPr marL="342900" indent="-342900">
              <a:buAutoNum type="arabicPeriod"/>
            </a:pPr>
            <a:endParaRPr lang="en-US" b="1" cap="small">
              <a:solidFill>
                <a:schemeClr val="bg1"/>
              </a:solidFill>
            </a:endParaRPr>
          </a:p>
          <a:p>
            <a:pPr marL="342900" indent="-342900">
              <a:buAutoNum type="arabicPeriod"/>
            </a:pPr>
            <a:endParaRPr lang="en-US" b="1" cap="small" dirty="0">
              <a:solidFill>
                <a:schemeClr val="bg1"/>
              </a:solidFill>
            </a:endParaRPr>
          </a:p>
        </p:txBody>
      </p:sp>
      <p:pic>
        <p:nvPicPr>
          <p:cNvPr id="45" name="Google Shape;354;p44" descr="image66.png">
            <a:extLst>
              <a:ext uri="{FF2B5EF4-FFF2-40B4-BE49-F238E27FC236}">
                <a16:creationId xmlns:a16="http://schemas.microsoft.com/office/drawing/2014/main" id="{6124CC64-BF2D-42B9-A293-BBBD59F84EAB}"/>
              </a:ext>
            </a:extLst>
          </p:cNvPr>
          <p:cNvPicPr preferRelativeResize="0"/>
          <p:nvPr/>
        </p:nvPicPr>
        <p:blipFill rotWithShape="1">
          <a:blip r:embed="rId7">
            <a:alphaModFix/>
          </a:blip>
          <a:srcRect/>
          <a:stretch/>
        </p:blipFill>
        <p:spPr>
          <a:xfrm>
            <a:off x="3858225" y="781892"/>
            <a:ext cx="7870095" cy="5294216"/>
          </a:xfrm>
          <a:prstGeom prst="rect">
            <a:avLst/>
          </a:prstGeom>
          <a:noFill/>
          <a:ln>
            <a:noFill/>
          </a:ln>
        </p:spPr>
      </p:pic>
      <p:sp>
        <p:nvSpPr>
          <p:cNvPr id="36" name="Rectangle 35">
            <a:extLst>
              <a:ext uri="{FF2B5EF4-FFF2-40B4-BE49-F238E27FC236}">
                <a16:creationId xmlns:a16="http://schemas.microsoft.com/office/drawing/2014/main" id="{22D180C9-4D0E-4CEF-A576-0A5F3EBEA114}"/>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9904DA5-500B-4D6E-8C6F-9A9A44DC0CAB}"/>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F762F32A-289F-47FA-81E8-CF01D41C9386}"/>
              </a:ext>
            </a:extLst>
          </p:cNvPr>
          <p:cNvGrpSpPr/>
          <p:nvPr/>
        </p:nvGrpSpPr>
        <p:grpSpPr>
          <a:xfrm>
            <a:off x="107057" y="416857"/>
            <a:ext cx="3170866" cy="1867012"/>
            <a:chOff x="107057" y="416857"/>
            <a:chExt cx="3170866" cy="1867012"/>
          </a:xfrm>
        </p:grpSpPr>
        <p:grpSp>
          <p:nvGrpSpPr>
            <p:cNvPr id="44" name="Group 43">
              <a:extLst>
                <a:ext uri="{FF2B5EF4-FFF2-40B4-BE49-F238E27FC236}">
                  <a16:creationId xmlns:a16="http://schemas.microsoft.com/office/drawing/2014/main" id="{5291C9A7-17DE-49C3-AE72-29F2B46A0A01}"/>
                </a:ext>
              </a:extLst>
            </p:cNvPr>
            <p:cNvGrpSpPr/>
            <p:nvPr/>
          </p:nvGrpSpPr>
          <p:grpSpPr>
            <a:xfrm>
              <a:off x="1150883" y="416857"/>
              <a:ext cx="1083214" cy="1083214"/>
              <a:chOff x="4370185" y="5205952"/>
              <a:chExt cx="1188720" cy="1188720"/>
            </a:xfrm>
          </p:grpSpPr>
          <p:sp>
            <p:nvSpPr>
              <p:cNvPr id="46" name="Oval 45">
                <a:extLst>
                  <a:ext uri="{FF2B5EF4-FFF2-40B4-BE49-F238E27FC236}">
                    <a16:creationId xmlns:a16="http://schemas.microsoft.com/office/drawing/2014/main" id="{78B0784F-51B5-4A22-BDB2-543111E4528F}"/>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descr="A picture containing drawing&#10;&#10;Description automatically generated">
                <a:extLst>
                  <a:ext uri="{FF2B5EF4-FFF2-40B4-BE49-F238E27FC236}">
                    <a16:creationId xmlns:a16="http://schemas.microsoft.com/office/drawing/2014/main" id="{C65E8735-738B-488E-8A4E-4B4E749AA4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48" name="TextBox 47">
              <a:extLst>
                <a:ext uri="{FF2B5EF4-FFF2-40B4-BE49-F238E27FC236}">
                  <a16:creationId xmlns:a16="http://schemas.microsoft.com/office/drawing/2014/main" id="{9F0DCFCF-8E2E-4C4B-867D-19EE45CEC78D}"/>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49" name="Straight Connector 48">
              <a:extLst>
                <a:ext uri="{FF2B5EF4-FFF2-40B4-BE49-F238E27FC236}">
                  <a16:creationId xmlns:a16="http://schemas.microsoft.com/office/drawing/2014/main" id="{66889CCD-A7B9-40FC-B9C5-CBD9882EA578}"/>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72373EF0-1D8F-4D77-9B3C-9007ABE605C5}"/>
              </a:ext>
            </a:extLst>
          </p:cNvPr>
          <p:cNvGrpSpPr/>
          <p:nvPr/>
        </p:nvGrpSpPr>
        <p:grpSpPr>
          <a:xfrm>
            <a:off x="724668" y="2345335"/>
            <a:ext cx="2609273" cy="4985980"/>
            <a:chOff x="891583" y="2238241"/>
            <a:chExt cx="2609273" cy="4985980"/>
          </a:xfrm>
        </p:grpSpPr>
        <p:cxnSp>
          <p:nvCxnSpPr>
            <p:cNvPr id="51" name="Straight Connector 50">
              <a:extLst>
                <a:ext uri="{FF2B5EF4-FFF2-40B4-BE49-F238E27FC236}">
                  <a16:creationId xmlns:a16="http://schemas.microsoft.com/office/drawing/2014/main" id="{0C055699-FB9D-4D76-839A-F53A3517CBEC}"/>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F223256-B16E-40BA-A732-1359D0528079}"/>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097D466-D4F7-48F7-8AD2-C17F08B72F27}"/>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cap="small" dirty="0">
                  <a:solidFill>
                    <a:schemeClr val="bg1"/>
                  </a:solidFill>
                </a:rPr>
                <a:t>User list</a:t>
              </a:r>
            </a:p>
            <a:p>
              <a:pPr marL="365760">
                <a:lnSpc>
                  <a:spcPct val="150000"/>
                </a:lnSpc>
              </a:pPr>
              <a:r>
                <a:rPr lang="en-US" sz="1400" cap="small" dirty="0">
                  <a:solidFill>
                    <a:schemeClr val="bg1"/>
                  </a:solidFill>
                </a:rPr>
                <a:t>Settings</a:t>
              </a:r>
            </a:p>
            <a:p>
              <a:pPr>
                <a:lnSpc>
                  <a:spcPct val="150000"/>
                </a:lnSpc>
              </a:pPr>
              <a:r>
                <a:rPr lang="en-US" b="1"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b="1" cap="small" dirty="0">
                  <a:solidFill>
                    <a:schemeClr val="bg1"/>
                  </a:solidFill>
                </a:rPr>
                <a:t>Project Reports</a:t>
              </a:r>
            </a:p>
            <a:p>
              <a:pPr marL="365760">
                <a:lnSpc>
                  <a:spcPct val="150000"/>
                </a:lnSpc>
              </a:pPr>
              <a:r>
                <a:rPr lang="en-US" sz="1400" cap="small" dirty="0">
                  <a:solidFill>
                    <a:schemeClr val="bg1"/>
                  </a:solidFill>
                </a:rPr>
                <a:t>Project Settings</a:t>
              </a:r>
              <a:endParaRPr lang="en-US"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54" name="Oval 53">
              <a:extLst>
                <a:ext uri="{FF2B5EF4-FFF2-40B4-BE49-F238E27FC236}">
                  <a16:creationId xmlns:a16="http://schemas.microsoft.com/office/drawing/2014/main" id="{50F546F8-2C41-4B0C-B6CC-A86831767798}"/>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F2DBDFF3-8D43-4DF3-A13E-52F483D3BFDD}"/>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Oval 55">
              <a:extLst>
                <a:ext uri="{FF2B5EF4-FFF2-40B4-BE49-F238E27FC236}">
                  <a16:creationId xmlns:a16="http://schemas.microsoft.com/office/drawing/2014/main" id="{C3B41211-FCD7-440A-9EAC-5C6913F23F30}"/>
                </a:ext>
              </a:extLst>
            </p:cNvPr>
            <p:cNvSpPr/>
            <p:nvPr/>
          </p:nvSpPr>
          <p:spPr>
            <a:xfrm>
              <a:off x="1096552" y="6214519"/>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Oval 56">
              <a:extLst>
                <a:ext uri="{FF2B5EF4-FFF2-40B4-BE49-F238E27FC236}">
                  <a16:creationId xmlns:a16="http://schemas.microsoft.com/office/drawing/2014/main" id="{45017338-3FA8-4B30-BF43-71B5ADF05346}"/>
                </a:ext>
              </a:extLst>
            </p:cNvPr>
            <p:cNvSpPr/>
            <p:nvPr/>
          </p:nvSpPr>
          <p:spPr>
            <a:xfrm>
              <a:off x="1096552" y="5899544"/>
              <a:ext cx="129895" cy="12989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a:extLst>
                <a:ext uri="{FF2B5EF4-FFF2-40B4-BE49-F238E27FC236}">
                  <a16:creationId xmlns:a16="http://schemas.microsoft.com/office/drawing/2014/main" id="{0064BE07-32DF-4224-9A1F-C0D99BB87900}"/>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C65F879C-A0D4-4F8B-B352-18A8725AC92A}"/>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Oval 59">
              <a:extLst>
                <a:ext uri="{FF2B5EF4-FFF2-40B4-BE49-F238E27FC236}">
                  <a16:creationId xmlns:a16="http://schemas.microsoft.com/office/drawing/2014/main" id="{5BAE52AF-9DE5-417B-A53E-D0D5039F0B2F}"/>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Oval 60">
              <a:extLst>
                <a:ext uri="{FF2B5EF4-FFF2-40B4-BE49-F238E27FC236}">
                  <a16:creationId xmlns:a16="http://schemas.microsoft.com/office/drawing/2014/main" id="{2D77BF3A-0FCD-499D-A847-69D950BD4D76}"/>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Oval 61">
              <a:extLst>
                <a:ext uri="{FF2B5EF4-FFF2-40B4-BE49-F238E27FC236}">
                  <a16:creationId xmlns:a16="http://schemas.microsoft.com/office/drawing/2014/main" id="{320FC894-1A4D-4062-8BFF-C1A48AF66AE7}"/>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Oval 62">
              <a:extLst>
                <a:ext uri="{FF2B5EF4-FFF2-40B4-BE49-F238E27FC236}">
                  <a16:creationId xmlns:a16="http://schemas.microsoft.com/office/drawing/2014/main" id="{C7888B67-DCC3-4C4D-A6B4-9D9464470BB7}"/>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3" name="Picture 2">
            <a:extLst>
              <a:ext uri="{FF2B5EF4-FFF2-40B4-BE49-F238E27FC236}">
                <a16:creationId xmlns:a16="http://schemas.microsoft.com/office/drawing/2014/main" id="{2B9B3F76-46BD-4AFD-B90D-F15CEE4DC90B}"/>
              </a:ext>
            </a:extLst>
          </p:cNvPr>
          <p:cNvPicPr>
            <a:picLocks noChangeAspect="1"/>
          </p:cNvPicPr>
          <p:nvPr/>
        </p:nvPicPr>
        <p:blipFill rotWithShape="1">
          <a:blip r:embed="rId9"/>
          <a:srcRect b="30233"/>
          <a:stretch/>
        </p:blipFill>
        <p:spPr>
          <a:xfrm>
            <a:off x="5140391" y="1536647"/>
            <a:ext cx="5320346" cy="3654965"/>
          </a:xfrm>
          <a:prstGeom prst="rect">
            <a:avLst/>
          </a:prstGeom>
        </p:spPr>
      </p:pic>
    </p:spTree>
    <p:extLst>
      <p:ext uri="{BB962C8B-B14F-4D97-AF65-F5344CB8AC3E}">
        <p14:creationId xmlns:p14="http://schemas.microsoft.com/office/powerpoint/2010/main" val="4199189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33925E3-C0DE-4EF1-A68A-A9A1076D3311}"/>
              </a:ext>
            </a:extLst>
          </p:cNvPr>
          <p:cNvPicPr>
            <a:picLocks noChangeAspect="1"/>
          </p:cNvPicPr>
          <p:nvPr/>
        </p:nvPicPr>
        <p:blipFill rotWithShape="1">
          <a:blip r:embed="rId6"/>
          <a:srcRect l="21724" t="10455" b="30233"/>
          <a:stretch/>
        </p:blipFill>
        <p:spPr>
          <a:xfrm>
            <a:off x="4559270" y="1010743"/>
            <a:ext cx="6287117" cy="4690942"/>
          </a:xfrm>
          <a:prstGeom prst="rect">
            <a:avLst/>
          </a:prstGeom>
          <a:ln w="19050">
            <a:solidFill>
              <a:schemeClr val="bg1">
                <a:lumMod val="75000"/>
              </a:schemeClr>
            </a:solidFill>
          </a:ln>
          <a:effectLst>
            <a:outerShdw blurRad="50800" dist="38100" dir="5400000" algn="t" rotWithShape="0">
              <a:prstClr val="black">
                <a:alpha val="40000"/>
              </a:prstClr>
            </a:outerShdw>
          </a:effectLst>
        </p:spPr>
      </p:pic>
      <p:graphicFrame>
        <p:nvGraphicFramePr>
          <p:cNvPr id="4" name="Object 3" hidden="1">
            <a:extLst>
              <a:ext uri="{FF2B5EF4-FFF2-40B4-BE49-F238E27FC236}">
                <a16:creationId xmlns:a16="http://schemas.microsoft.com/office/drawing/2014/main" id="{A16076D2-A340-42D9-A366-C92FE6D75352}"/>
              </a:ext>
            </a:extLst>
          </p:cNvPr>
          <p:cNvGraphicFramePr>
            <a:graphicFrameLocks noChangeAspect="1"/>
          </p:cNvGraphicFramePr>
          <p:nvPr>
            <p:custDataLst>
              <p:tags r:id="rId2"/>
            </p:custDataLst>
            <p:extLst>
              <p:ext uri="{D42A27DB-BD31-4B8C-83A1-F6EECF244321}">
                <p14:modId xmlns:p14="http://schemas.microsoft.com/office/powerpoint/2010/main" val="865586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447" name="think-cell Slide" r:id="rId7" imgW="395" imgH="394" progId="TCLayout.ActiveDocument.1">
                  <p:embed/>
                </p:oleObj>
              </mc:Choice>
              <mc:Fallback>
                <p:oleObj name="think-cell Slide" r:id="rId7" imgW="395" imgH="39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6DD105F-5DF7-4769-92C9-E842A7846B8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19" name="Rectangle 18">
            <a:extLst>
              <a:ext uri="{FF2B5EF4-FFF2-40B4-BE49-F238E27FC236}">
                <a16:creationId xmlns:a16="http://schemas.microsoft.com/office/drawing/2014/main" id="{C3F61605-62A9-49BC-AE62-AC4DFD6AB0E9}"/>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0" name="Rectangle 19">
            <a:extLst>
              <a:ext uri="{FF2B5EF4-FFF2-40B4-BE49-F238E27FC236}">
                <a16:creationId xmlns:a16="http://schemas.microsoft.com/office/drawing/2014/main" id="{1EC56D97-968A-49A0-95B0-07C3A83937A1}"/>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7957CC6B-192E-4789-8579-628B72480AE3}"/>
              </a:ext>
            </a:extLst>
          </p:cNvPr>
          <p:cNvSpPr/>
          <p:nvPr/>
        </p:nvSpPr>
        <p:spPr>
          <a:xfrm>
            <a:off x="0" y="1983603"/>
            <a:ext cx="3271643" cy="4862870"/>
          </a:xfrm>
          <a:prstGeom prst="rect">
            <a:avLst/>
          </a:prstGeom>
        </p:spPr>
        <p:txBody>
          <a:bodyPr wrap="square">
            <a:spAutoFit/>
          </a:bodyPr>
          <a:lstStyle/>
          <a:p>
            <a:pPr lvl="0">
              <a:spcBef>
                <a:spcPts val="300"/>
              </a:spcBef>
              <a:spcAft>
                <a:spcPts val="300"/>
              </a:spcAft>
            </a:pPr>
            <a:r>
              <a:rPr lang="nb-NO" dirty="0" err="1">
                <a:solidFill>
                  <a:srgbClr val="0C0C0C"/>
                </a:solidFill>
              </a:rPr>
              <a:t>Accessible</a:t>
            </a:r>
            <a:r>
              <a:rPr lang="nb-NO" dirty="0">
                <a:solidFill>
                  <a:srgbClr val="0C0C0C"/>
                </a:solidFill>
              </a:rPr>
              <a:t> by managers, </a:t>
            </a:r>
            <a:r>
              <a:rPr lang="nb-NO" dirty="0" err="1">
                <a:solidFill>
                  <a:srgbClr val="0C0C0C"/>
                </a:solidFill>
              </a:rPr>
              <a:t>technical</a:t>
            </a:r>
            <a:r>
              <a:rPr lang="nb-NO" dirty="0">
                <a:solidFill>
                  <a:srgbClr val="0C0C0C"/>
                </a:solidFill>
              </a:rPr>
              <a:t> </a:t>
            </a:r>
            <a:r>
              <a:rPr lang="nb-NO" dirty="0" err="1">
                <a:solidFill>
                  <a:srgbClr val="0C0C0C"/>
                </a:solidFill>
              </a:rPr>
              <a:t>advisors</a:t>
            </a:r>
            <a:r>
              <a:rPr lang="nb-NO" dirty="0">
                <a:solidFill>
                  <a:srgbClr val="0C0C0C"/>
                </a:solidFill>
              </a:rPr>
              <a:t> and supervisors.</a:t>
            </a:r>
          </a:p>
          <a:p>
            <a:pPr lvl="0"/>
            <a:endParaRPr lang="nb-NO" sz="800" dirty="0">
              <a:solidFill>
                <a:srgbClr val="0C0C0C"/>
              </a:solidFill>
            </a:endParaRPr>
          </a:p>
          <a:p>
            <a:pPr marL="80010">
              <a:spcBef>
                <a:spcPts val="300"/>
              </a:spcBef>
            </a:pPr>
            <a:r>
              <a:rPr lang="en-GB" b="1" dirty="0">
                <a:latin typeface="Open Sans" panose="020B0606030504020204" pitchFamily="34" charset="0"/>
                <a:ea typeface="Open Sans" panose="020B0606030504020204" pitchFamily="34" charset="0"/>
                <a:cs typeface="Open Sans" panose="020B0606030504020204" pitchFamily="34" charset="0"/>
              </a:rPr>
              <a:t>All reports in line list</a:t>
            </a:r>
          </a:p>
          <a:p>
            <a:pPr marL="36576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Refresh without reloading the page (e.g. to not use filter settings)</a:t>
            </a:r>
          </a:p>
          <a:p>
            <a:pPr marL="365760" indent="-285750">
              <a:buFont typeface="Arial" panose="020B0604020202020204" pitchFamily="34" charset="0"/>
              <a:buChar char="•"/>
            </a:pPr>
            <a:endParaRPr lang="en-GB" sz="800" dirty="0">
              <a:latin typeface="Open Sans" panose="020B0606030504020204" pitchFamily="34" charset="0"/>
              <a:ea typeface="Open Sans" panose="020B0606030504020204" pitchFamily="34" charset="0"/>
              <a:cs typeface="Open Sans" panose="020B0606030504020204" pitchFamily="34" charset="0"/>
            </a:endParaRPr>
          </a:p>
          <a:p>
            <a:pPr marL="80010">
              <a:spcBef>
                <a:spcPts val="600"/>
              </a:spcBef>
              <a:spcAft>
                <a:spcPts val="600"/>
              </a:spcAft>
            </a:pPr>
            <a:r>
              <a:rPr lang="en-GB" b="1" dirty="0">
                <a:latin typeface="Open Sans" panose="020B0606030504020204" pitchFamily="34" charset="0"/>
                <a:ea typeface="Open Sans" panose="020B0606030504020204" pitchFamily="34" charset="0"/>
                <a:cs typeface="Open Sans" panose="020B0606030504020204" pitchFamily="34" charset="0"/>
              </a:rPr>
              <a:t>Can be filtered by:</a:t>
            </a:r>
          </a:p>
          <a:p>
            <a:pPr marL="36576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Data collection type</a:t>
            </a:r>
          </a:p>
          <a:p>
            <a:pPr marL="36576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Location</a:t>
            </a:r>
          </a:p>
          <a:p>
            <a:pPr marL="36576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Health risk/event</a:t>
            </a:r>
          </a:p>
          <a:p>
            <a:pPr marL="36576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Status</a:t>
            </a:r>
          </a:p>
          <a:p>
            <a:pPr marL="36576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Real/Training reports</a:t>
            </a:r>
          </a:p>
          <a:p>
            <a:pPr marL="80010">
              <a:spcBef>
                <a:spcPts val="600"/>
              </a:spcBef>
              <a:spcAft>
                <a:spcPts val="600"/>
              </a:spcAft>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80010">
              <a:spcBef>
                <a:spcPts val="600"/>
              </a:spcBef>
              <a:spcAft>
                <a:spcPts val="600"/>
              </a:spcAft>
            </a:pPr>
            <a:endParaRPr lang="en-GB" dirty="0"/>
          </a:p>
        </p:txBody>
      </p:sp>
      <p:sp>
        <p:nvSpPr>
          <p:cNvPr id="25" name="Rectangle 24">
            <a:extLst>
              <a:ext uri="{FF2B5EF4-FFF2-40B4-BE49-F238E27FC236}">
                <a16:creationId xmlns:a16="http://schemas.microsoft.com/office/drawing/2014/main" id="{C5522352-7BBB-4E44-A8DC-D0D2EEFFCD02}"/>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6A8E1F4B-F146-409E-8E49-0F1027C9109E}"/>
              </a:ext>
            </a:extLst>
          </p:cNvPr>
          <p:cNvSpPr>
            <a:spLocks noGrp="1"/>
          </p:cNvSpPr>
          <p:nvPr>
            <p:ph type="sldNum" sz="quarter" idx="12"/>
          </p:nvPr>
        </p:nvSpPr>
        <p:spPr/>
        <p:txBody>
          <a:bodyPr/>
          <a:lstStyle/>
          <a:p>
            <a:fld id="{4564040C-0060-4F7C-A574-261334DA3326}" type="slidenum">
              <a:rPr lang="nb-NO" smtClean="0"/>
              <a:t>58</a:t>
            </a:fld>
            <a:endParaRPr lang="nb-NO"/>
          </a:p>
        </p:txBody>
      </p:sp>
      <p:sp>
        <p:nvSpPr>
          <p:cNvPr id="35" name="TextBox 34">
            <a:extLst>
              <a:ext uri="{FF2B5EF4-FFF2-40B4-BE49-F238E27FC236}">
                <a16:creationId xmlns:a16="http://schemas.microsoft.com/office/drawing/2014/main" id="{0F2B7C53-A902-443C-BC22-D0D9D175AA64}"/>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Reports</a:t>
            </a:r>
          </a:p>
        </p:txBody>
      </p:sp>
      <p:grpSp>
        <p:nvGrpSpPr>
          <p:cNvPr id="27" name="Group 26">
            <a:extLst>
              <a:ext uri="{FF2B5EF4-FFF2-40B4-BE49-F238E27FC236}">
                <a16:creationId xmlns:a16="http://schemas.microsoft.com/office/drawing/2014/main" id="{393B67A6-BE06-4DEA-AB3F-2F1E8AAF901E}"/>
              </a:ext>
            </a:extLst>
          </p:cNvPr>
          <p:cNvGrpSpPr/>
          <p:nvPr/>
        </p:nvGrpSpPr>
        <p:grpSpPr>
          <a:xfrm>
            <a:off x="184559" y="6304072"/>
            <a:ext cx="416641" cy="416641"/>
            <a:chOff x="4370185" y="5205952"/>
            <a:chExt cx="1188720" cy="1188720"/>
          </a:xfrm>
          <a:noFill/>
        </p:grpSpPr>
        <p:sp>
          <p:nvSpPr>
            <p:cNvPr id="30" name="Oval 29">
              <a:extLst>
                <a:ext uri="{FF2B5EF4-FFF2-40B4-BE49-F238E27FC236}">
                  <a16:creationId xmlns:a16="http://schemas.microsoft.com/office/drawing/2014/main" id="{C72CFEA4-1292-498A-9051-1EE85076FCB7}"/>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30" descr="A picture containing drawing&#10;&#10;Description automatically generated">
              <a:extLst>
                <a:ext uri="{FF2B5EF4-FFF2-40B4-BE49-F238E27FC236}">
                  <a16:creationId xmlns:a16="http://schemas.microsoft.com/office/drawing/2014/main" id="{69B37497-BEF9-47E7-B4B4-24B73E753A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2" name="Rectangle 31">
            <a:extLst>
              <a:ext uri="{FF2B5EF4-FFF2-40B4-BE49-F238E27FC236}">
                <a16:creationId xmlns:a16="http://schemas.microsoft.com/office/drawing/2014/main" id="{893DB952-62C8-4278-8086-7C4FAD4BEF72}"/>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3" name="Straight Connector 32">
            <a:extLst>
              <a:ext uri="{FF2B5EF4-FFF2-40B4-BE49-F238E27FC236}">
                <a16:creationId xmlns:a16="http://schemas.microsoft.com/office/drawing/2014/main" id="{4E604104-060D-45F6-B623-30F8719647F6}"/>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4" name="Graphic 33" descr="Classroom">
            <a:extLst>
              <a:ext uri="{FF2B5EF4-FFF2-40B4-BE49-F238E27FC236}">
                <a16:creationId xmlns:a16="http://schemas.microsoft.com/office/drawing/2014/main" id="{174F570A-65C3-44F1-8F85-FDB7EC7017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6786" y="1074506"/>
            <a:ext cx="281160" cy="281160"/>
          </a:xfrm>
          <a:prstGeom prst="rect">
            <a:avLst/>
          </a:prstGeom>
        </p:spPr>
      </p:pic>
      <p:sp>
        <p:nvSpPr>
          <p:cNvPr id="36" name="TextBox 35">
            <a:extLst>
              <a:ext uri="{FF2B5EF4-FFF2-40B4-BE49-F238E27FC236}">
                <a16:creationId xmlns:a16="http://schemas.microsoft.com/office/drawing/2014/main" id="{819538C3-D77D-4BB6-AA47-41D6127F38BB}"/>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7" name="Oval 36">
            <a:extLst>
              <a:ext uri="{FF2B5EF4-FFF2-40B4-BE49-F238E27FC236}">
                <a16:creationId xmlns:a16="http://schemas.microsoft.com/office/drawing/2014/main" id="{5B4ABBC7-CC0E-4A2D-BAD2-149087F0360A}"/>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BDE4D5-CD28-4284-9E27-34514D912372}"/>
              </a:ext>
            </a:extLst>
          </p:cNvPr>
          <p:cNvSpPr/>
          <p:nvPr/>
        </p:nvSpPr>
        <p:spPr>
          <a:xfrm>
            <a:off x="8309689" y="1377725"/>
            <a:ext cx="496862" cy="33698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Rectangle 41">
            <a:extLst>
              <a:ext uri="{FF2B5EF4-FFF2-40B4-BE49-F238E27FC236}">
                <a16:creationId xmlns:a16="http://schemas.microsoft.com/office/drawing/2014/main" id="{B2C8DA5B-0989-4DBD-B0E6-0CBF9E2A06D4}"/>
              </a:ext>
            </a:extLst>
          </p:cNvPr>
          <p:cNvSpPr/>
          <p:nvPr/>
        </p:nvSpPr>
        <p:spPr>
          <a:xfrm>
            <a:off x="4726344" y="1865644"/>
            <a:ext cx="5857832" cy="48577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84392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33925E3-C0DE-4EF1-A68A-A9A1076D3311}"/>
              </a:ext>
            </a:extLst>
          </p:cNvPr>
          <p:cNvPicPr>
            <a:picLocks noChangeAspect="1"/>
          </p:cNvPicPr>
          <p:nvPr/>
        </p:nvPicPr>
        <p:blipFill rotWithShape="1">
          <a:blip r:embed="rId6"/>
          <a:srcRect l="21724" t="10455" b="30233"/>
          <a:stretch/>
        </p:blipFill>
        <p:spPr>
          <a:xfrm>
            <a:off x="4559270" y="1010743"/>
            <a:ext cx="6287117" cy="4690942"/>
          </a:xfrm>
          <a:prstGeom prst="rect">
            <a:avLst/>
          </a:prstGeom>
          <a:ln w="19050">
            <a:solidFill>
              <a:schemeClr val="bg1">
                <a:lumMod val="75000"/>
              </a:schemeClr>
            </a:solidFill>
          </a:ln>
          <a:effectLst>
            <a:outerShdw blurRad="50800" dist="38100" dir="5400000" algn="t" rotWithShape="0">
              <a:prstClr val="black">
                <a:alpha val="40000"/>
              </a:prstClr>
            </a:outerShdw>
          </a:effectLst>
        </p:spPr>
      </p:pic>
      <p:graphicFrame>
        <p:nvGraphicFramePr>
          <p:cNvPr id="4" name="Object 3" hidden="1">
            <a:extLst>
              <a:ext uri="{FF2B5EF4-FFF2-40B4-BE49-F238E27FC236}">
                <a16:creationId xmlns:a16="http://schemas.microsoft.com/office/drawing/2014/main" id="{A16076D2-A340-42D9-A366-C92FE6D7535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7"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A16076D2-A340-42D9-A366-C92FE6D7535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6DD105F-5DF7-4769-92C9-E842A7846B8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19" name="Rectangle 18">
            <a:extLst>
              <a:ext uri="{FF2B5EF4-FFF2-40B4-BE49-F238E27FC236}">
                <a16:creationId xmlns:a16="http://schemas.microsoft.com/office/drawing/2014/main" id="{C3F61605-62A9-49BC-AE62-AC4DFD6AB0E9}"/>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0" name="Rectangle 19">
            <a:extLst>
              <a:ext uri="{FF2B5EF4-FFF2-40B4-BE49-F238E27FC236}">
                <a16:creationId xmlns:a16="http://schemas.microsoft.com/office/drawing/2014/main" id="{1EC56D97-968A-49A0-95B0-07C3A83937A1}"/>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7957CC6B-192E-4789-8579-628B72480AE3}"/>
              </a:ext>
            </a:extLst>
          </p:cNvPr>
          <p:cNvSpPr/>
          <p:nvPr/>
        </p:nvSpPr>
        <p:spPr>
          <a:xfrm>
            <a:off x="0" y="1983603"/>
            <a:ext cx="3271643" cy="1538883"/>
          </a:xfrm>
          <a:prstGeom prst="rect">
            <a:avLst/>
          </a:prstGeom>
        </p:spPr>
        <p:txBody>
          <a:bodyPr wrap="square">
            <a:spAutoFit/>
          </a:bodyPr>
          <a:lstStyle/>
          <a:p>
            <a:pPr marL="80010">
              <a:spcBef>
                <a:spcPts val="300"/>
              </a:spcBef>
            </a:pPr>
            <a:r>
              <a:rPr lang="en-GB" b="1" dirty="0">
                <a:latin typeface="Open Sans" panose="020B0606030504020204" pitchFamily="34" charset="0"/>
                <a:ea typeface="Open Sans" panose="020B0606030504020204" pitchFamily="34" charset="0"/>
                <a:cs typeface="Open Sans" panose="020B0606030504020204" pitchFamily="34" charset="0"/>
              </a:rPr>
              <a:t>Successful reports show</a:t>
            </a:r>
          </a:p>
          <a:p>
            <a:pPr marL="36576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Health risk/event</a:t>
            </a:r>
          </a:p>
          <a:p>
            <a:pPr marL="36576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Age and sex reported if applicable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80010">
              <a:spcBef>
                <a:spcPts val="600"/>
              </a:spcBef>
              <a:spcAft>
                <a:spcPts val="600"/>
              </a:spcAft>
            </a:pPr>
            <a:endParaRPr lang="en-GB" dirty="0"/>
          </a:p>
        </p:txBody>
      </p:sp>
      <p:sp>
        <p:nvSpPr>
          <p:cNvPr id="25" name="Rectangle 24">
            <a:extLst>
              <a:ext uri="{FF2B5EF4-FFF2-40B4-BE49-F238E27FC236}">
                <a16:creationId xmlns:a16="http://schemas.microsoft.com/office/drawing/2014/main" id="{C5522352-7BBB-4E44-A8DC-D0D2EEFFCD02}"/>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6A8E1F4B-F146-409E-8E49-0F1027C9109E}"/>
              </a:ext>
            </a:extLst>
          </p:cNvPr>
          <p:cNvSpPr>
            <a:spLocks noGrp="1"/>
          </p:cNvSpPr>
          <p:nvPr>
            <p:ph type="sldNum" sz="quarter" idx="12"/>
          </p:nvPr>
        </p:nvSpPr>
        <p:spPr/>
        <p:txBody>
          <a:bodyPr/>
          <a:lstStyle/>
          <a:p>
            <a:fld id="{4564040C-0060-4F7C-A574-261334DA3326}" type="slidenum">
              <a:rPr lang="nb-NO" smtClean="0"/>
              <a:t>59</a:t>
            </a:fld>
            <a:endParaRPr lang="nb-NO"/>
          </a:p>
        </p:txBody>
      </p:sp>
      <p:sp>
        <p:nvSpPr>
          <p:cNvPr id="35" name="TextBox 34">
            <a:extLst>
              <a:ext uri="{FF2B5EF4-FFF2-40B4-BE49-F238E27FC236}">
                <a16:creationId xmlns:a16="http://schemas.microsoft.com/office/drawing/2014/main" id="{0F2B7C53-A902-443C-BC22-D0D9D175AA64}"/>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Reports</a:t>
            </a:r>
          </a:p>
        </p:txBody>
      </p:sp>
      <p:grpSp>
        <p:nvGrpSpPr>
          <p:cNvPr id="27" name="Group 26">
            <a:extLst>
              <a:ext uri="{FF2B5EF4-FFF2-40B4-BE49-F238E27FC236}">
                <a16:creationId xmlns:a16="http://schemas.microsoft.com/office/drawing/2014/main" id="{393B67A6-BE06-4DEA-AB3F-2F1E8AAF901E}"/>
              </a:ext>
            </a:extLst>
          </p:cNvPr>
          <p:cNvGrpSpPr/>
          <p:nvPr/>
        </p:nvGrpSpPr>
        <p:grpSpPr>
          <a:xfrm>
            <a:off x="184559" y="6304072"/>
            <a:ext cx="416641" cy="416641"/>
            <a:chOff x="4370185" y="5205952"/>
            <a:chExt cx="1188720" cy="1188720"/>
          </a:xfrm>
          <a:noFill/>
        </p:grpSpPr>
        <p:sp>
          <p:nvSpPr>
            <p:cNvPr id="30" name="Oval 29">
              <a:extLst>
                <a:ext uri="{FF2B5EF4-FFF2-40B4-BE49-F238E27FC236}">
                  <a16:creationId xmlns:a16="http://schemas.microsoft.com/office/drawing/2014/main" id="{C72CFEA4-1292-498A-9051-1EE85076FCB7}"/>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30" descr="A picture containing drawing&#10;&#10;Description automatically generated">
              <a:extLst>
                <a:ext uri="{FF2B5EF4-FFF2-40B4-BE49-F238E27FC236}">
                  <a16:creationId xmlns:a16="http://schemas.microsoft.com/office/drawing/2014/main" id="{69B37497-BEF9-47E7-B4B4-24B73E753A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2" name="Rectangle 31">
            <a:extLst>
              <a:ext uri="{FF2B5EF4-FFF2-40B4-BE49-F238E27FC236}">
                <a16:creationId xmlns:a16="http://schemas.microsoft.com/office/drawing/2014/main" id="{893DB952-62C8-4278-8086-7C4FAD4BEF72}"/>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3" name="Straight Connector 32">
            <a:extLst>
              <a:ext uri="{FF2B5EF4-FFF2-40B4-BE49-F238E27FC236}">
                <a16:creationId xmlns:a16="http://schemas.microsoft.com/office/drawing/2014/main" id="{4E604104-060D-45F6-B623-30F8719647F6}"/>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4" name="Graphic 33" descr="Classroom">
            <a:extLst>
              <a:ext uri="{FF2B5EF4-FFF2-40B4-BE49-F238E27FC236}">
                <a16:creationId xmlns:a16="http://schemas.microsoft.com/office/drawing/2014/main" id="{174F570A-65C3-44F1-8F85-FDB7EC7017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6786" y="1074506"/>
            <a:ext cx="281160" cy="281160"/>
          </a:xfrm>
          <a:prstGeom prst="rect">
            <a:avLst/>
          </a:prstGeom>
        </p:spPr>
      </p:pic>
      <p:sp>
        <p:nvSpPr>
          <p:cNvPr id="36" name="TextBox 35">
            <a:extLst>
              <a:ext uri="{FF2B5EF4-FFF2-40B4-BE49-F238E27FC236}">
                <a16:creationId xmlns:a16="http://schemas.microsoft.com/office/drawing/2014/main" id="{819538C3-D77D-4BB6-AA47-41D6127F38BB}"/>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7" name="Oval 36">
            <a:extLst>
              <a:ext uri="{FF2B5EF4-FFF2-40B4-BE49-F238E27FC236}">
                <a16:creationId xmlns:a16="http://schemas.microsoft.com/office/drawing/2014/main" id="{5B4ABBC7-CC0E-4A2D-BAD2-149087F0360A}"/>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2C8DA5B-0989-4DBD-B0E6-0CBF9E2A06D4}"/>
              </a:ext>
            </a:extLst>
          </p:cNvPr>
          <p:cNvSpPr/>
          <p:nvPr/>
        </p:nvSpPr>
        <p:spPr>
          <a:xfrm>
            <a:off x="7470648" y="3182113"/>
            <a:ext cx="2877001" cy="25561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5978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436367-A1AE-4E8B-A0BD-F07D4FC2B1C8}"/>
              </a:ext>
            </a:extLst>
          </p:cNvPr>
          <p:cNvGraphicFramePr>
            <a:graphicFrameLocks noChangeAspect="1"/>
          </p:cNvGraphicFramePr>
          <p:nvPr>
            <p:custDataLst>
              <p:tags r:id="rId2"/>
            </p:custDataLst>
            <p:extLst>
              <p:ext uri="{D42A27DB-BD31-4B8C-83A1-F6EECF244321}">
                <p14:modId xmlns:p14="http://schemas.microsoft.com/office/powerpoint/2010/main" val="2881366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3"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CA581D9-A1B6-4282-9DC8-02F280C3343F}"/>
              </a:ext>
            </a:extLst>
          </p:cNvPr>
          <p:cNvSpPr/>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F8943693-C60B-4FFB-9912-D5F6ECABA073}"/>
              </a:ext>
            </a:extLst>
          </p:cNvPr>
          <p:cNvGrpSpPr/>
          <p:nvPr/>
        </p:nvGrpSpPr>
        <p:grpSpPr>
          <a:xfrm>
            <a:off x="2159952" y="1771760"/>
            <a:ext cx="7872098" cy="2839672"/>
            <a:chOff x="2159952" y="1120933"/>
            <a:chExt cx="7872098" cy="2839672"/>
          </a:xfrm>
        </p:grpSpPr>
        <p:sp>
          <p:nvSpPr>
            <p:cNvPr id="4" name="TextBox 3">
              <a:extLst>
                <a:ext uri="{FF2B5EF4-FFF2-40B4-BE49-F238E27FC236}">
                  <a16:creationId xmlns:a16="http://schemas.microsoft.com/office/drawing/2014/main" id="{E3EE491F-FAF8-4FB6-8DBC-DBC712A81495}"/>
                </a:ext>
              </a:extLst>
            </p:cNvPr>
            <p:cNvSpPr txBox="1"/>
            <p:nvPr/>
          </p:nvSpPr>
          <p:spPr>
            <a:xfrm>
              <a:off x="2159952" y="2988864"/>
              <a:ext cx="7872098" cy="769441"/>
            </a:xfrm>
            <a:prstGeom prst="rect">
              <a:avLst/>
            </a:prstGeom>
            <a:noFill/>
          </p:spPr>
          <p:txBody>
            <a:bodyPr wrap="square" rtlCol="0">
              <a:spAutoFit/>
            </a:bodyPr>
            <a:lstStyle/>
            <a:p>
              <a:pPr algn="ctr"/>
              <a:r>
                <a:rPr lang="en-US" sz="4400" b="1">
                  <a:solidFill>
                    <a:schemeClr val="bg1"/>
                  </a:solidFill>
                </a:rPr>
                <a:t>1. ABOUT NYSS</a:t>
              </a:r>
              <a:endParaRPr lang="en-US" sz="4400" b="1" dirty="0">
                <a:solidFill>
                  <a:schemeClr val="bg1"/>
                </a:solidFill>
              </a:endParaRPr>
            </a:p>
          </p:txBody>
        </p:sp>
        <p:cxnSp>
          <p:nvCxnSpPr>
            <p:cNvPr id="6" name="Straight Connector 5">
              <a:extLst>
                <a:ext uri="{FF2B5EF4-FFF2-40B4-BE49-F238E27FC236}">
                  <a16:creationId xmlns:a16="http://schemas.microsoft.com/office/drawing/2014/main" id="{67A60866-7C54-44C7-9338-38AD36C3318F}"/>
                </a:ext>
              </a:extLst>
            </p:cNvPr>
            <p:cNvCxnSpPr>
              <a:cxnSpLocks/>
            </p:cNvCxnSpPr>
            <p:nvPr/>
          </p:nvCxnSpPr>
          <p:spPr>
            <a:xfrm>
              <a:off x="5555674" y="3960605"/>
              <a:ext cx="1080655"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1239D97-4D0B-4FBA-A740-FC59405AD852}"/>
                </a:ext>
              </a:extLst>
            </p:cNvPr>
            <p:cNvGrpSpPr/>
            <p:nvPr/>
          </p:nvGrpSpPr>
          <p:grpSpPr>
            <a:xfrm>
              <a:off x="5501641" y="1120933"/>
              <a:ext cx="1188721" cy="1188721"/>
              <a:chOff x="4370185" y="5205952"/>
              <a:chExt cx="1188720" cy="1188720"/>
            </a:xfrm>
          </p:grpSpPr>
          <p:sp>
            <p:nvSpPr>
              <p:cNvPr id="2" name="Oval 1">
                <a:extLst>
                  <a:ext uri="{FF2B5EF4-FFF2-40B4-BE49-F238E27FC236}">
                    <a16:creationId xmlns:a16="http://schemas.microsoft.com/office/drawing/2014/main" id="{5255181C-04A5-4D02-AB01-879B13E10001}"/>
                  </a:ext>
                </a:extLst>
              </p:cNvPr>
              <p:cNvSpPr/>
              <p:nvPr/>
            </p:nvSpPr>
            <p:spPr>
              <a:xfrm>
                <a:off x="4370185" y="5205952"/>
                <a:ext cx="1188720" cy="1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4CE12117-40D8-462B-8E4A-7B7669EA4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grpSp>
      <p:sp>
        <p:nvSpPr>
          <p:cNvPr id="10" name="Slide Number Placeholder 9">
            <a:extLst>
              <a:ext uri="{FF2B5EF4-FFF2-40B4-BE49-F238E27FC236}">
                <a16:creationId xmlns:a16="http://schemas.microsoft.com/office/drawing/2014/main" id="{719E705D-638C-4210-93E2-8F3249AAE63C}"/>
              </a:ext>
            </a:extLst>
          </p:cNvPr>
          <p:cNvSpPr>
            <a:spLocks noGrp="1"/>
          </p:cNvSpPr>
          <p:nvPr>
            <p:ph type="sldNum" sz="quarter" idx="12"/>
          </p:nvPr>
        </p:nvSpPr>
        <p:spPr/>
        <p:txBody>
          <a:bodyPr/>
          <a:lstStyle/>
          <a:p>
            <a:fld id="{4564040C-0060-4F7C-A574-261334DA3326}" type="slidenum">
              <a:rPr lang="en-US" smtClean="0"/>
              <a:t>6</a:t>
            </a:fld>
            <a:endParaRPr lang="en-US" dirty="0"/>
          </a:p>
        </p:txBody>
      </p:sp>
    </p:spTree>
    <p:extLst>
      <p:ext uri="{BB962C8B-B14F-4D97-AF65-F5344CB8AC3E}">
        <p14:creationId xmlns:p14="http://schemas.microsoft.com/office/powerpoint/2010/main" val="2598429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6076D2-A340-42D9-A366-C92FE6D7535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205"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A16076D2-A340-42D9-A366-C92FE6D753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6DD105F-5DF7-4769-92C9-E842A7846B8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19" name="Rectangle 18">
            <a:extLst>
              <a:ext uri="{FF2B5EF4-FFF2-40B4-BE49-F238E27FC236}">
                <a16:creationId xmlns:a16="http://schemas.microsoft.com/office/drawing/2014/main" id="{C3F61605-62A9-49BC-AE62-AC4DFD6AB0E9}"/>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0" name="Rectangle 19">
            <a:extLst>
              <a:ext uri="{FF2B5EF4-FFF2-40B4-BE49-F238E27FC236}">
                <a16:creationId xmlns:a16="http://schemas.microsoft.com/office/drawing/2014/main" id="{1EC56D97-968A-49A0-95B0-07C3A83937A1}"/>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7957CC6B-192E-4789-8579-628B72480AE3}"/>
              </a:ext>
            </a:extLst>
          </p:cNvPr>
          <p:cNvSpPr/>
          <p:nvPr/>
        </p:nvSpPr>
        <p:spPr>
          <a:xfrm>
            <a:off x="0" y="1995687"/>
            <a:ext cx="3271643" cy="3308598"/>
          </a:xfrm>
          <a:prstGeom prst="rect">
            <a:avLst/>
          </a:prstGeom>
        </p:spPr>
        <p:txBody>
          <a:bodyPr wrap="square">
            <a:spAutoFit/>
          </a:bodyPr>
          <a:lstStyle/>
          <a:p>
            <a:pPr marL="80010">
              <a:spcBef>
                <a:spcPts val="300"/>
              </a:spcBef>
            </a:pPr>
            <a:r>
              <a:rPr lang="en-US" sz="1600" b="1" dirty="0">
                <a:latin typeface="Open Sans" panose="020B0606030504020204" pitchFamily="34" charset="0"/>
                <a:ea typeface="Open Sans" panose="020B0606030504020204" pitchFamily="34" charset="0"/>
                <a:cs typeface="Open Sans" panose="020B0606030504020204" pitchFamily="34" charset="0"/>
              </a:rPr>
              <a:t>Error reports show</a:t>
            </a:r>
          </a:p>
          <a:p>
            <a:pPr marL="365760" indent="-285750">
              <a:spcBef>
                <a:spcPts val="3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No health risk/event, sex or age, as Nyss could not interpret the report</a:t>
            </a:r>
          </a:p>
          <a:p>
            <a:pPr marL="365760" indent="-285750">
              <a:spcBef>
                <a:spcPts val="300"/>
              </a:spcBef>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raw text of the message so that the error can be analyzed</a:t>
            </a:r>
          </a:p>
          <a:p>
            <a:pPr marL="80010">
              <a:spcBef>
                <a:spcPts val="300"/>
              </a:spcBef>
            </a:pPr>
            <a:endParaRPr lang="en-GB" b="1" dirty="0">
              <a:latin typeface="Open Sans" panose="020B0606030504020204" pitchFamily="34" charset="0"/>
              <a:ea typeface="Open Sans" panose="020B0606030504020204" pitchFamily="34" charset="0"/>
              <a:cs typeface="Open Sans" panose="020B0606030504020204" pitchFamily="34" charset="0"/>
            </a:endParaRPr>
          </a:p>
          <a:p>
            <a:pPr marL="80010">
              <a:spcBef>
                <a:spcPts val="300"/>
              </a:spcBef>
            </a:pPr>
            <a:endParaRPr lang="en-GB" b="1" dirty="0">
              <a:latin typeface="Open Sans" panose="020B0606030504020204" pitchFamily="34" charset="0"/>
              <a:ea typeface="Open Sans" panose="020B0606030504020204" pitchFamily="34" charset="0"/>
              <a:cs typeface="Open Sans" panose="020B0606030504020204" pitchFamily="34" charset="0"/>
            </a:endParaRPr>
          </a:p>
          <a:p>
            <a:pPr marL="80010">
              <a:spcBef>
                <a:spcPts val="600"/>
              </a:spcBef>
              <a:spcAft>
                <a:spcPts val="600"/>
              </a:spcAft>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80010">
              <a:spcBef>
                <a:spcPts val="600"/>
              </a:spcBef>
              <a:spcAft>
                <a:spcPts val="600"/>
              </a:spcAft>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5522352-7BBB-4E44-A8DC-D0D2EEFFCD02}"/>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6A8E1F4B-F146-409E-8E49-0F1027C9109E}"/>
              </a:ext>
            </a:extLst>
          </p:cNvPr>
          <p:cNvSpPr>
            <a:spLocks noGrp="1"/>
          </p:cNvSpPr>
          <p:nvPr>
            <p:ph type="sldNum" sz="quarter" idx="12"/>
          </p:nvPr>
        </p:nvSpPr>
        <p:spPr/>
        <p:txBody>
          <a:bodyPr/>
          <a:lstStyle/>
          <a:p>
            <a:fld id="{4564040C-0060-4F7C-A574-261334DA3326}" type="slidenum">
              <a:rPr lang="nb-NO" smtClean="0"/>
              <a:t>60</a:t>
            </a:fld>
            <a:endParaRPr lang="nb-NO"/>
          </a:p>
        </p:txBody>
      </p:sp>
      <p:sp>
        <p:nvSpPr>
          <p:cNvPr id="35" name="TextBox 34">
            <a:extLst>
              <a:ext uri="{FF2B5EF4-FFF2-40B4-BE49-F238E27FC236}">
                <a16:creationId xmlns:a16="http://schemas.microsoft.com/office/drawing/2014/main" id="{0F2B7C53-A902-443C-BC22-D0D9D175AA64}"/>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Reports</a:t>
            </a:r>
          </a:p>
        </p:txBody>
      </p:sp>
      <p:grpSp>
        <p:nvGrpSpPr>
          <p:cNvPr id="27" name="Group 26">
            <a:extLst>
              <a:ext uri="{FF2B5EF4-FFF2-40B4-BE49-F238E27FC236}">
                <a16:creationId xmlns:a16="http://schemas.microsoft.com/office/drawing/2014/main" id="{393B67A6-BE06-4DEA-AB3F-2F1E8AAF901E}"/>
              </a:ext>
            </a:extLst>
          </p:cNvPr>
          <p:cNvGrpSpPr/>
          <p:nvPr/>
        </p:nvGrpSpPr>
        <p:grpSpPr>
          <a:xfrm>
            <a:off x="184559" y="6304072"/>
            <a:ext cx="416641" cy="416641"/>
            <a:chOff x="4370185" y="5205952"/>
            <a:chExt cx="1188720" cy="1188720"/>
          </a:xfrm>
          <a:noFill/>
        </p:grpSpPr>
        <p:sp>
          <p:nvSpPr>
            <p:cNvPr id="30" name="Oval 29">
              <a:extLst>
                <a:ext uri="{FF2B5EF4-FFF2-40B4-BE49-F238E27FC236}">
                  <a16:creationId xmlns:a16="http://schemas.microsoft.com/office/drawing/2014/main" id="{C72CFEA4-1292-498A-9051-1EE85076FCB7}"/>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30" descr="A picture containing drawing&#10;&#10;Description automatically generated">
              <a:extLst>
                <a:ext uri="{FF2B5EF4-FFF2-40B4-BE49-F238E27FC236}">
                  <a16:creationId xmlns:a16="http://schemas.microsoft.com/office/drawing/2014/main" id="{69B37497-BEF9-47E7-B4B4-24B73E753A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2" name="Rectangle 31">
            <a:extLst>
              <a:ext uri="{FF2B5EF4-FFF2-40B4-BE49-F238E27FC236}">
                <a16:creationId xmlns:a16="http://schemas.microsoft.com/office/drawing/2014/main" id="{893DB952-62C8-4278-8086-7C4FAD4BEF72}"/>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3" name="Straight Connector 32">
            <a:extLst>
              <a:ext uri="{FF2B5EF4-FFF2-40B4-BE49-F238E27FC236}">
                <a16:creationId xmlns:a16="http://schemas.microsoft.com/office/drawing/2014/main" id="{4E604104-060D-45F6-B623-30F8719647F6}"/>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4" name="Graphic 33" descr="Classroom">
            <a:extLst>
              <a:ext uri="{FF2B5EF4-FFF2-40B4-BE49-F238E27FC236}">
                <a16:creationId xmlns:a16="http://schemas.microsoft.com/office/drawing/2014/main" id="{174F570A-65C3-44F1-8F85-FDB7EC7017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36" name="TextBox 35">
            <a:extLst>
              <a:ext uri="{FF2B5EF4-FFF2-40B4-BE49-F238E27FC236}">
                <a16:creationId xmlns:a16="http://schemas.microsoft.com/office/drawing/2014/main" id="{819538C3-D77D-4BB6-AA47-41D6127F38BB}"/>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7" name="Oval 36">
            <a:extLst>
              <a:ext uri="{FF2B5EF4-FFF2-40B4-BE49-F238E27FC236}">
                <a16:creationId xmlns:a16="http://schemas.microsoft.com/office/drawing/2014/main" id="{5B4ABBC7-CC0E-4A2D-BAD2-149087F0360A}"/>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F647D4-161F-414E-9AA6-79571D5E211F}"/>
              </a:ext>
            </a:extLst>
          </p:cNvPr>
          <p:cNvPicPr>
            <a:picLocks noChangeAspect="1"/>
          </p:cNvPicPr>
          <p:nvPr/>
        </p:nvPicPr>
        <p:blipFill>
          <a:blip r:embed="rId11"/>
          <a:stretch>
            <a:fillRect/>
          </a:stretch>
        </p:blipFill>
        <p:spPr>
          <a:xfrm>
            <a:off x="4673717" y="513973"/>
            <a:ext cx="5376417" cy="5855585"/>
          </a:xfrm>
          <a:prstGeom prst="rect">
            <a:avLst/>
          </a:prstGeom>
          <a:ln w="19050">
            <a:solidFill>
              <a:schemeClr val="bg1">
                <a:lumMod val="75000"/>
              </a:schemeClr>
            </a:solidFill>
          </a:ln>
          <a:effectLst>
            <a:outerShdw blurRad="50800" dist="38100" dir="5400000" algn="t" rotWithShape="0">
              <a:prstClr val="black">
                <a:alpha val="40000"/>
              </a:prstClr>
            </a:outerShdw>
          </a:effectLst>
        </p:spPr>
      </p:pic>
      <p:sp>
        <p:nvSpPr>
          <p:cNvPr id="21" name="Rectangle 20">
            <a:extLst>
              <a:ext uri="{FF2B5EF4-FFF2-40B4-BE49-F238E27FC236}">
                <a16:creationId xmlns:a16="http://schemas.microsoft.com/office/drawing/2014/main" id="{0EF63731-A313-4ADC-923B-58789CFB5BD1}"/>
              </a:ext>
            </a:extLst>
          </p:cNvPr>
          <p:cNvSpPr/>
          <p:nvPr/>
        </p:nvSpPr>
        <p:spPr>
          <a:xfrm>
            <a:off x="6949441" y="2304289"/>
            <a:ext cx="594360" cy="399978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ctangle 22">
            <a:extLst>
              <a:ext uri="{FF2B5EF4-FFF2-40B4-BE49-F238E27FC236}">
                <a16:creationId xmlns:a16="http://schemas.microsoft.com/office/drawing/2014/main" id="{3A742E05-9A69-40C9-8F6B-515668524E9D}"/>
              </a:ext>
            </a:extLst>
          </p:cNvPr>
          <p:cNvSpPr/>
          <p:nvPr/>
        </p:nvSpPr>
        <p:spPr>
          <a:xfrm>
            <a:off x="8016240" y="2304288"/>
            <a:ext cx="1932432" cy="399978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75402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42" presetClass="path" presetSubtype="0" accel="50000" decel="50000" fill="hold" grpId="0" nodeType="withEffect">
                                  <p:stCondLst>
                                    <p:cond delay="0"/>
                                  </p:stCondLst>
                                  <p:childTnLst>
                                    <p:animMotion origin="layout" path="M -1.04167E-6 3.7037E-6 L 0.0431 0.00046 " pathEditMode="relative" rAng="0" ptsTypes="AA">
                                      <p:cBhvr>
                                        <p:cTn id="10" dur="2000" fill="hold"/>
                                        <p:tgtEl>
                                          <p:spTgt spid="21"/>
                                        </p:tgtEl>
                                        <p:attrNameLst>
                                          <p:attrName>ppt_x</p:attrName>
                                          <p:attrName>ppt_y</p:attrName>
                                        </p:attrNameLst>
                                      </p:cBhvr>
                                      <p:rCtr x="214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6076D2-A340-42D9-A366-C92FE6D7535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23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A16076D2-A340-42D9-A366-C92FE6D753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6DD105F-5DF7-4769-92C9-E842A7846B8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19" name="Rectangle 18">
            <a:extLst>
              <a:ext uri="{FF2B5EF4-FFF2-40B4-BE49-F238E27FC236}">
                <a16:creationId xmlns:a16="http://schemas.microsoft.com/office/drawing/2014/main" id="{C3F61605-62A9-49BC-AE62-AC4DFD6AB0E9}"/>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0" name="Rectangle 19">
            <a:extLst>
              <a:ext uri="{FF2B5EF4-FFF2-40B4-BE49-F238E27FC236}">
                <a16:creationId xmlns:a16="http://schemas.microsoft.com/office/drawing/2014/main" id="{1EC56D97-968A-49A0-95B0-07C3A83937A1}"/>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7957CC6B-192E-4789-8579-628B72480AE3}"/>
              </a:ext>
            </a:extLst>
          </p:cNvPr>
          <p:cNvSpPr/>
          <p:nvPr/>
        </p:nvSpPr>
        <p:spPr>
          <a:xfrm>
            <a:off x="-12124" y="1986474"/>
            <a:ext cx="3271643" cy="1962076"/>
          </a:xfrm>
          <a:prstGeom prst="rect">
            <a:avLst/>
          </a:prstGeom>
        </p:spPr>
        <p:txBody>
          <a:bodyPr wrap="square">
            <a:spAutoFit/>
          </a:bodyPr>
          <a:lstStyle/>
          <a:p>
            <a:pPr marL="80010">
              <a:spcBef>
                <a:spcPts val="300"/>
              </a:spcBef>
            </a:pPr>
            <a:r>
              <a:rPr lang="en-GB" b="1" dirty="0">
                <a:latin typeface="Open Sans" panose="020B0606030504020204" pitchFamily="34" charset="0"/>
                <a:ea typeface="Open Sans" panose="020B0606030504020204" pitchFamily="34" charset="0"/>
                <a:cs typeface="Open Sans" panose="020B0606030504020204" pitchFamily="34" charset="0"/>
              </a:rPr>
              <a:t>Training reports</a:t>
            </a:r>
          </a:p>
          <a:p>
            <a:pPr marL="36576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Shown when filtering on Training reports</a:t>
            </a:r>
          </a:p>
          <a:p>
            <a:pPr marL="36576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Same info as Real reports, with one notable difference:</a:t>
            </a:r>
          </a:p>
          <a:p>
            <a:pPr marL="36576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Training reports can be marked as error</a:t>
            </a:r>
          </a:p>
        </p:txBody>
      </p:sp>
      <p:sp>
        <p:nvSpPr>
          <p:cNvPr id="25" name="Rectangle 24">
            <a:extLst>
              <a:ext uri="{FF2B5EF4-FFF2-40B4-BE49-F238E27FC236}">
                <a16:creationId xmlns:a16="http://schemas.microsoft.com/office/drawing/2014/main" id="{C5522352-7BBB-4E44-A8DC-D0D2EEFFCD02}"/>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6A8E1F4B-F146-409E-8E49-0F1027C9109E}"/>
              </a:ext>
            </a:extLst>
          </p:cNvPr>
          <p:cNvSpPr>
            <a:spLocks noGrp="1"/>
          </p:cNvSpPr>
          <p:nvPr>
            <p:ph type="sldNum" sz="quarter" idx="12"/>
          </p:nvPr>
        </p:nvSpPr>
        <p:spPr/>
        <p:txBody>
          <a:bodyPr/>
          <a:lstStyle/>
          <a:p>
            <a:fld id="{4564040C-0060-4F7C-A574-261334DA3326}" type="slidenum">
              <a:rPr lang="nb-NO" smtClean="0"/>
              <a:t>61</a:t>
            </a:fld>
            <a:endParaRPr lang="nb-NO"/>
          </a:p>
        </p:txBody>
      </p:sp>
      <p:sp>
        <p:nvSpPr>
          <p:cNvPr id="35" name="TextBox 34">
            <a:extLst>
              <a:ext uri="{FF2B5EF4-FFF2-40B4-BE49-F238E27FC236}">
                <a16:creationId xmlns:a16="http://schemas.microsoft.com/office/drawing/2014/main" id="{0F2B7C53-A902-443C-BC22-D0D9D175AA64}"/>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Reports</a:t>
            </a:r>
          </a:p>
        </p:txBody>
      </p:sp>
      <p:grpSp>
        <p:nvGrpSpPr>
          <p:cNvPr id="27" name="Group 26">
            <a:extLst>
              <a:ext uri="{FF2B5EF4-FFF2-40B4-BE49-F238E27FC236}">
                <a16:creationId xmlns:a16="http://schemas.microsoft.com/office/drawing/2014/main" id="{393B67A6-BE06-4DEA-AB3F-2F1E8AAF901E}"/>
              </a:ext>
            </a:extLst>
          </p:cNvPr>
          <p:cNvGrpSpPr/>
          <p:nvPr/>
        </p:nvGrpSpPr>
        <p:grpSpPr>
          <a:xfrm>
            <a:off x="184559" y="6304072"/>
            <a:ext cx="416641" cy="416641"/>
            <a:chOff x="4370185" y="5205952"/>
            <a:chExt cx="1188720" cy="1188720"/>
          </a:xfrm>
          <a:noFill/>
        </p:grpSpPr>
        <p:sp>
          <p:nvSpPr>
            <p:cNvPr id="30" name="Oval 29">
              <a:extLst>
                <a:ext uri="{FF2B5EF4-FFF2-40B4-BE49-F238E27FC236}">
                  <a16:creationId xmlns:a16="http://schemas.microsoft.com/office/drawing/2014/main" id="{C72CFEA4-1292-498A-9051-1EE85076FCB7}"/>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30" descr="A picture containing drawing&#10;&#10;Description automatically generated">
              <a:extLst>
                <a:ext uri="{FF2B5EF4-FFF2-40B4-BE49-F238E27FC236}">
                  <a16:creationId xmlns:a16="http://schemas.microsoft.com/office/drawing/2014/main" id="{69B37497-BEF9-47E7-B4B4-24B73E753A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2" name="Rectangle 31">
            <a:extLst>
              <a:ext uri="{FF2B5EF4-FFF2-40B4-BE49-F238E27FC236}">
                <a16:creationId xmlns:a16="http://schemas.microsoft.com/office/drawing/2014/main" id="{893DB952-62C8-4278-8086-7C4FAD4BEF72}"/>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3" name="Straight Connector 32">
            <a:extLst>
              <a:ext uri="{FF2B5EF4-FFF2-40B4-BE49-F238E27FC236}">
                <a16:creationId xmlns:a16="http://schemas.microsoft.com/office/drawing/2014/main" id="{4E604104-060D-45F6-B623-30F8719647F6}"/>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4" name="Graphic 33" descr="Classroom">
            <a:extLst>
              <a:ext uri="{FF2B5EF4-FFF2-40B4-BE49-F238E27FC236}">
                <a16:creationId xmlns:a16="http://schemas.microsoft.com/office/drawing/2014/main" id="{174F570A-65C3-44F1-8F85-FDB7EC7017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36" name="TextBox 35">
            <a:extLst>
              <a:ext uri="{FF2B5EF4-FFF2-40B4-BE49-F238E27FC236}">
                <a16:creationId xmlns:a16="http://schemas.microsoft.com/office/drawing/2014/main" id="{819538C3-D77D-4BB6-AA47-41D6127F38BB}"/>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7" name="Oval 36">
            <a:extLst>
              <a:ext uri="{FF2B5EF4-FFF2-40B4-BE49-F238E27FC236}">
                <a16:creationId xmlns:a16="http://schemas.microsoft.com/office/drawing/2014/main" id="{5B4ABBC7-CC0E-4A2D-BAD2-149087F0360A}"/>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95F6F7A-81D8-44BF-9236-972FBDDA9339}"/>
              </a:ext>
            </a:extLst>
          </p:cNvPr>
          <p:cNvPicPr>
            <a:picLocks noChangeAspect="1"/>
          </p:cNvPicPr>
          <p:nvPr/>
        </p:nvPicPr>
        <p:blipFill rotWithShape="1">
          <a:blip r:embed="rId11"/>
          <a:srcRect b="19555"/>
          <a:stretch/>
        </p:blipFill>
        <p:spPr>
          <a:xfrm>
            <a:off x="3999414" y="500765"/>
            <a:ext cx="6211167" cy="5479411"/>
          </a:xfrm>
          <a:prstGeom prst="rect">
            <a:avLst/>
          </a:prstGeom>
        </p:spPr>
      </p:pic>
      <p:sp>
        <p:nvSpPr>
          <p:cNvPr id="39" name="Rectangle 38">
            <a:extLst>
              <a:ext uri="{FF2B5EF4-FFF2-40B4-BE49-F238E27FC236}">
                <a16:creationId xmlns:a16="http://schemas.microsoft.com/office/drawing/2014/main" id="{22C2A5FC-9151-4BFE-B128-276E6489007C}"/>
              </a:ext>
            </a:extLst>
          </p:cNvPr>
          <p:cNvSpPr/>
          <p:nvPr/>
        </p:nvSpPr>
        <p:spPr>
          <a:xfrm>
            <a:off x="9788960" y="5524504"/>
            <a:ext cx="287728" cy="33698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9A493302-B7E1-4468-A4E7-BB0C8BA1F7CA}"/>
              </a:ext>
            </a:extLst>
          </p:cNvPr>
          <p:cNvSpPr/>
          <p:nvPr/>
        </p:nvSpPr>
        <p:spPr>
          <a:xfrm>
            <a:off x="4912160" y="2055881"/>
            <a:ext cx="1013152" cy="28498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oup 8">
            <a:extLst>
              <a:ext uri="{FF2B5EF4-FFF2-40B4-BE49-F238E27FC236}">
                <a16:creationId xmlns:a16="http://schemas.microsoft.com/office/drawing/2014/main" id="{88CFAF95-935D-41CE-9997-8F6D87E6CEBD}"/>
              </a:ext>
            </a:extLst>
          </p:cNvPr>
          <p:cNvGrpSpPr/>
          <p:nvPr/>
        </p:nvGrpSpPr>
        <p:grpSpPr>
          <a:xfrm>
            <a:off x="9475785" y="5418407"/>
            <a:ext cx="1134271" cy="549180"/>
            <a:chOff x="9475785" y="5418407"/>
            <a:chExt cx="1134271" cy="549180"/>
          </a:xfrm>
        </p:grpSpPr>
        <p:pic>
          <p:nvPicPr>
            <p:cNvPr id="6" name="Picture 5">
              <a:extLst>
                <a:ext uri="{FF2B5EF4-FFF2-40B4-BE49-F238E27FC236}">
                  <a16:creationId xmlns:a16="http://schemas.microsoft.com/office/drawing/2014/main" id="{CB553518-AD8D-475F-BB45-E846F23ADEE5}"/>
                </a:ext>
              </a:extLst>
            </p:cNvPr>
            <p:cNvPicPr>
              <a:picLocks noChangeAspect="1"/>
            </p:cNvPicPr>
            <p:nvPr/>
          </p:nvPicPr>
          <p:blipFill rotWithShape="1">
            <a:blip r:embed="rId12"/>
            <a:srcRect t="5340" r="2372" b="17242"/>
            <a:stretch/>
          </p:blipFill>
          <p:spPr>
            <a:xfrm>
              <a:off x="9475785" y="5418407"/>
              <a:ext cx="982665" cy="549180"/>
            </a:xfrm>
            <a:prstGeom prst="rect">
              <a:avLst/>
            </a:prstGeom>
          </p:spPr>
        </p:pic>
        <p:pic>
          <p:nvPicPr>
            <p:cNvPr id="38" name="Picture 37">
              <a:extLst>
                <a:ext uri="{FF2B5EF4-FFF2-40B4-BE49-F238E27FC236}">
                  <a16:creationId xmlns:a16="http://schemas.microsoft.com/office/drawing/2014/main" id="{37A5DEA7-59CD-48B8-B657-86FF36C956F2}"/>
                </a:ext>
              </a:extLst>
            </p:cNvPr>
            <p:cNvPicPr>
              <a:picLocks noChangeAspect="1"/>
            </p:cNvPicPr>
            <p:nvPr/>
          </p:nvPicPr>
          <p:blipFill rotWithShape="1">
            <a:blip r:embed="rId12"/>
            <a:srcRect t="5616" r="77052" b="16967"/>
            <a:stretch/>
          </p:blipFill>
          <p:spPr>
            <a:xfrm flipH="1">
              <a:off x="10379074" y="5418407"/>
              <a:ext cx="230982" cy="549180"/>
            </a:xfrm>
            <a:prstGeom prst="rect">
              <a:avLst/>
            </a:prstGeom>
          </p:spPr>
        </p:pic>
      </p:grpSp>
    </p:spTree>
    <p:extLst>
      <p:ext uri="{BB962C8B-B14F-4D97-AF65-F5344CB8AC3E}">
        <p14:creationId xmlns:p14="http://schemas.microsoft.com/office/powerpoint/2010/main" val="31153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2000"/>
                                  </p:stCondLst>
                                  <p:childTnLst>
                                    <p:set>
                                      <p:cBhvr>
                                        <p:cTn id="15"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8C9B4-0BFA-4836-A2FA-7C9812B7B1E0}"/>
              </a:ext>
            </a:extLst>
          </p:cNvPr>
          <p:cNvPicPr>
            <a:picLocks noChangeAspect="1"/>
          </p:cNvPicPr>
          <p:nvPr/>
        </p:nvPicPr>
        <p:blipFill rotWithShape="1">
          <a:blip r:embed="rId6"/>
          <a:srcRect b="19968"/>
          <a:stretch/>
        </p:blipFill>
        <p:spPr>
          <a:xfrm>
            <a:off x="3999414" y="500765"/>
            <a:ext cx="7321870" cy="5488555"/>
          </a:xfrm>
          <a:prstGeom prst="rect">
            <a:avLst/>
          </a:prstGeom>
          <a:ln w="19050">
            <a:solidFill>
              <a:schemeClr val="bg1">
                <a:lumMod val="75000"/>
              </a:schemeClr>
            </a:solidFill>
          </a:ln>
          <a:effectLst>
            <a:outerShdw blurRad="50800" dist="38100" dir="5400000" algn="t" rotWithShape="0">
              <a:prstClr val="black">
                <a:alpha val="40000"/>
              </a:prstClr>
            </a:outerShdw>
          </a:effectLst>
        </p:spPr>
      </p:pic>
      <p:graphicFrame>
        <p:nvGraphicFramePr>
          <p:cNvPr id="4" name="Object 3" hidden="1">
            <a:extLst>
              <a:ext uri="{FF2B5EF4-FFF2-40B4-BE49-F238E27FC236}">
                <a16:creationId xmlns:a16="http://schemas.microsoft.com/office/drawing/2014/main" id="{A16076D2-A340-42D9-A366-C92FE6D75352}"/>
              </a:ext>
            </a:extLst>
          </p:cNvPr>
          <p:cNvGraphicFramePr>
            <a:graphicFrameLocks noChangeAspect="1"/>
          </p:cNvGraphicFramePr>
          <p:nvPr>
            <p:custDataLst>
              <p:tags r:id="rId2"/>
            </p:custDataLst>
            <p:extLst>
              <p:ext uri="{D42A27DB-BD31-4B8C-83A1-F6EECF244321}">
                <p14:modId xmlns:p14="http://schemas.microsoft.com/office/powerpoint/2010/main" val="1112420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53"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A16076D2-A340-42D9-A366-C92FE6D7535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6DD105F-5DF7-4769-92C9-E842A7846B8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19" name="Rectangle 18">
            <a:extLst>
              <a:ext uri="{FF2B5EF4-FFF2-40B4-BE49-F238E27FC236}">
                <a16:creationId xmlns:a16="http://schemas.microsoft.com/office/drawing/2014/main" id="{C3F61605-62A9-49BC-AE62-AC4DFD6AB0E9}"/>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0" name="Rectangle 19">
            <a:extLst>
              <a:ext uri="{FF2B5EF4-FFF2-40B4-BE49-F238E27FC236}">
                <a16:creationId xmlns:a16="http://schemas.microsoft.com/office/drawing/2014/main" id="{1EC56D97-968A-49A0-95B0-07C3A83937A1}"/>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7957CC6B-192E-4789-8579-628B72480AE3}"/>
              </a:ext>
            </a:extLst>
          </p:cNvPr>
          <p:cNvSpPr/>
          <p:nvPr/>
        </p:nvSpPr>
        <p:spPr>
          <a:xfrm>
            <a:off x="-12124" y="1918804"/>
            <a:ext cx="3271643" cy="3585597"/>
          </a:xfrm>
          <a:prstGeom prst="rect">
            <a:avLst/>
          </a:prstGeom>
        </p:spPr>
        <p:txBody>
          <a:bodyPr wrap="square">
            <a:spAutoFit/>
          </a:bodyPr>
          <a:lstStyle/>
          <a:p>
            <a:pPr marL="80010">
              <a:spcBef>
                <a:spcPts val="300"/>
              </a:spcBef>
            </a:pPr>
            <a:r>
              <a:rPr lang="en-GB" b="1" dirty="0">
                <a:latin typeface="Open Sans" panose="020B0606030504020204" pitchFamily="34" charset="0"/>
                <a:ea typeface="Open Sans" panose="020B0606030504020204" pitchFamily="34" charset="0"/>
                <a:cs typeface="Open Sans" panose="020B0606030504020204" pitchFamily="34" charset="0"/>
              </a:rPr>
              <a:t>Data collection point reports</a:t>
            </a:r>
          </a:p>
          <a:p>
            <a:pPr marL="36576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Shown when filtering on Data collection points</a:t>
            </a:r>
          </a:p>
          <a:p>
            <a:pPr marL="36576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Shows additional columns that data collection points can report on</a:t>
            </a:r>
          </a:p>
          <a:p>
            <a:pPr marL="36576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Successful reports can be marked as error </a:t>
            </a:r>
          </a:p>
          <a:p>
            <a:pPr marL="365760" indent="-285750">
              <a:spcBef>
                <a:spcPts val="3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Successful reports can also be edited by managers</a:t>
            </a:r>
          </a:p>
          <a:p>
            <a:pPr marL="365760" indent="-285750">
              <a:spcBef>
                <a:spcPts val="300"/>
              </a:spcBef>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65760" indent="-285750">
              <a:spcBef>
                <a:spcPts val="300"/>
              </a:spcBef>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5522352-7BBB-4E44-A8DC-D0D2EEFFCD02}"/>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6A8E1F4B-F146-409E-8E49-0F1027C9109E}"/>
              </a:ext>
            </a:extLst>
          </p:cNvPr>
          <p:cNvSpPr>
            <a:spLocks noGrp="1"/>
          </p:cNvSpPr>
          <p:nvPr>
            <p:ph type="sldNum" sz="quarter" idx="12"/>
          </p:nvPr>
        </p:nvSpPr>
        <p:spPr/>
        <p:txBody>
          <a:bodyPr/>
          <a:lstStyle/>
          <a:p>
            <a:fld id="{4564040C-0060-4F7C-A574-261334DA3326}" type="slidenum">
              <a:rPr lang="nb-NO" smtClean="0"/>
              <a:t>62</a:t>
            </a:fld>
            <a:endParaRPr lang="nb-NO"/>
          </a:p>
        </p:txBody>
      </p:sp>
      <p:sp>
        <p:nvSpPr>
          <p:cNvPr id="35" name="TextBox 34">
            <a:extLst>
              <a:ext uri="{FF2B5EF4-FFF2-40B4-BE49-F238E27FC236}">
                <a16:creationId xmlns:a16="http://schemas.microsoft.com/office/drawing/2014/main" id="{0F2B7C53-A902-443C-BC22-D0D9D175AA64}"/>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Reports</a:t>
            </a:r>
          </a:p>
        </p:txBody>
      </p:sp>
      <p:grpSp>
        <p:nvGrpSpPr>
          <p:cNvPr id="27" name="Group 26">
            <a:extLst>
              <a:ext uri="{FF2B5EF4-FFF2-40B4-BE49-F238E27FC236}">
                <a16:creationId xmlns:a16="http://schemas.microsoft.com/office/drawing/2014/main" id="{393B67A6-BE06-4DEA-AB3F-2F1E8AAF901E}"/>
              </a:ext>
            </a:extLst>
          </p:cNvPr>
          <p:cNvGrpSpPr/>
          <p:nvPr/>
        </p:nvGrpSpPr>
        <p:grpSpPr>
          <a:xfrm>
            <a:off x="184559" y="6304072"/>
            <a:ext cx="416641" cy="416641"/>
            <a:chOff x="4370185" y="5205952"/>
            <a:chExt cx="1188720" cy="1188720"/>
          </a:xfrm>
          <a:noFill/>
        </p:grpSpPr>
        <p:sp>
          <p:nvSpPr>
            <p:cNvPr id="30" name="Oval 29">
              <a:extLst>
                <a:ext uri="{FF2B5EF4-FFF2-40B4-BE49-F238E27FC236}">
                  <a16:creationId xmlns:a16="http://schemas.microsoft.com/office/drawing/2014/main" id="{C72CFEA4-1292-498A-9051-1EE85076FCB7}"/>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Picture 30" descr="A picture containing drawing&#10;&#10;Description automatically generated">
              <a:extLst>
                <a:ext uri="{FF2B5EF4-FFF2-40B4-BE49-F238E27FC236}">
                  <a16:creationId xmlns:a16="http://schemas.microsoft.com/office/drawing/2014/main" id="{69B37497-BEF9-47E7-B4B4-24B73E753A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32" name="Rectangle 31">
            <a:extLst>
              <a:ext uri="{FF2B5EF4-FFF2-40B4-BE49-F238E27FC236}">
                <a16:creationId xmlns:a16="http://schemas.microsoft.com/office/drawing/2014/main" id="{893DB952-62C8-4278-8086-7C4FAD4BEF72}"/>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33" name="Straight Connector 32">
            <a:extLst>
              <a:ext uri="{FF2B5EF4-FFF2-40B4-BE49-F238E27FC236}">
                <a16:creationId xmlns:a16="http://schemas.microsoft.com/office/drawing/2014/main" id="{4E604104-060D-45F6-B623-30F8719647F6}"/>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4" name="Graphic 33" descr="Classroom">
            <a:extLst>
              <a:ext uri="{FF2B5EF4-FFF2-40B4-BE49-F238E27FC236}">
                <a16:creationId xmlns:a16="http://schemas.microsoft.com/office/drawing/2014/main" id="{174F570A-65C3-44F1-8F85-FDB7EC7017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6786" y="1074506"/>
            <a:ext cx="281160" cy="281160"/>
          </a:xfrm>
          <a:prstGeom prst="rect">
            <a:avLst/>
          </a:prstGeom>
        </p:spPr>
      </p:pic>
      <p:sp>
        <p:nvSpPr>
          <p:cNvPr id="36" name="TextBox 35">
            <a:extLst>
              <a:ext uri="{FF2B5EF4-FFF2-40B4-BE49-F238E27FC236}">
                <a16:creationId xmlns:a16="http://schemas.microsoft.com/office/drawing/2014/main" id="{819538C3-D77D-4BB6-AA47-41D6127F38BB}"/>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37" name="Oval 36">
            <a:extLst>
              <a:ext uri="{FF2B5EF4-FFF2-40B4-BE49-F238E27FC236}">
                <a16:creationId xmlns:a16="http://schemas.microsoft.com/office/drawing/2014/main" id="{5B4ABBC7-CC0E-4A2D-BAD2-149087F0360A}"/>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6ED0C1F-423E-4F0A-83C3-FAFDB4B9CCA9}"/>
              </a:ext>
            </a:extLst>
          </p:cNvPr>
          <p:cNvSpPr/>
          <p:nvPr/>
        </p:nvSpPr>
        <p:spPr>
          <a:xfrm>
            <a:off x="11000232" y="4143238"/>
            <a:ext cx="226881" cy="30074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B4DD637F-F166-48EB-9D4C-45AD82E00150}"/>
              </a:ext>
            </a:extLst>
          </p:cNvPr>
          <p:cNvSpPr/>
          <p:nvPr/>
        </p:nvSpPr>
        <p:spPr>
          <a:xfrm>
            <a:off x="4070912" y="1276936"/>
            <a:ext cx="1351480" cy="49699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Rectangle 42">
            <a:extLst>
              <a:ext uri="{FF2B5EF4-FFF2-40B4-BE49-F238E27FC236}">
                <a16:creationId xmlns:a16="http://schemas.microsoft.com/office/drawing/2014/main" id="{0C5AA4E9-C50B-4A11-83C6-EBC1E82078F4}"/>
              </a:ext>
            </a:extLst>
          </p:cNvPr>
          <p:cNvSpPr/>
          <p:nvPr/>
        </p:nvSpPr>
        <p:spPr>
          <a:xfrm>
            <a:off x="10773351" y="3475463"/>
            <a:ext cx="226881" cy="30074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C51C092-81DF-40D5-92FE-27C8A18108ED}"/>
              </a:ext>
            </a:extLst>
          </p:cNvPr>
          <p:cNvSpPr/>
          <p:nvPr/>
        </p:nvSpPr>
        <p:spPr>
          <a:xfrm>
            <a:off x="8988552" y="2651681"/>
            <a:ext cx="1690628" cy="333763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01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4">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P spid="42" grpId="1" animBg="1"/>
      <p:bldP spid="43" grpId="0" animBg="1"/>
      <p:bldP spid="43" grpId="1" animBg="1"/>
      <p:bldP spid="44" grpId="0" animBg="1"/>
      <p:bldP spid="44"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B852CF61-3A85-41B9-BF41-23B2229D2713}"/>
              </a:ext>
            </a:extLst>
          </p:cNvPr>
          <p:cNvGraphicFramePr>
            <a:graphicFrameLocks noChangeAspect="1"/>
          </p:cNvGraphicFramePr>
          <p:nvPr>
            <p:custDataLst>
              <p:tags r:id="rId2"/>
            </p:custDataLst>
            <p:extLst>
              <p:ext uri="{D42A27DB-BD31-4B8C-83A1-F6EECF244321}">
                <p14:modId xmlns:p14="http://schemas.microsoft.com/office/powerpoint/2010/main" val="3322632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73"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AA508CD8-C518-4385-92C8-BA5E41B1545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5" name="Rectangle 4">
            <a:extLst>
              <a:ext uri="{FF2B5EF4-FFF2-40B4-BE49-F238E27FC236}">
                <a16:creationId xmlns:a16="http://schemas.microsoft.com/office/drawing/2014/main" id="{132FE03D-0571-42F9-9AEE-D3F3D4F587C7}"/>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0" name="Rectangle 9">
            <a:extLst>
              <a:ext uri="{FF2B5EF4-FFF2-40B4-BE49-F238E27FC236}">
                <a16:creationId xmlns:a16="http://schemas.microsoft.com/office/drawing/2014/main" id="{4DE8DCFA-B5C9-46EC-82DD-A7AB3F791F4E}"/>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BFEDA4B6-4EE2-423A-AE42-05D87818555D}"/>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Slide Number Placeholder 2">
            <a:extLst>
              <a:ext uri="{FF2B5EF4-FFF2-40B4-BE49-F238E27FC236}">
                <a16:creationId xmlns:a16="http://schemas.microsoft.com/office/drawing/2014/main" id="{8689A433-224F-4C10-95C9-790589612592}"/>
              </a:ext>
            </a:extLst>
          </p:cNvPr>
          <p:cNvSpPr>
            <a:spLocks noGrp="1"/>
          </p:cNvSpPr>
          <p:nvPr>
            <p:ph type="sldNum" sz="quarter" idx="12"/>
          </p:nvPr>
        </p:nvSpPr>
        <p:spPr/>
        <p:txBody>
          <a:bodyPr/>
          <a:lstStyle/>
          <a:p>
            <a:fld id="{4564040C-0060-4F7C-A574-261334DA3326}" type="slidenum">
              <a:rPr lang="nb-NO" smtClean="0"/>
              <a:t>63</a:t>
            </a:fld>
            <a:endParaRPr lang="nb-NO"/>
          </a:p>
        </p:txBody>
      </p:sp>
      <p:sp>
        <p:nvSpPr>
          <p:cNvPr id="22" name="Rectangle 21">
            <a:extLst>
              <a:ext uri="{FF2B5EF4-FFF2-40B4-BE49-F238E27FC236}">
                <a16:creationId xmlns:a16="http://schemas.microsoft.com/office/drawing/2014/main" id="{3D84D7BA-23DC-41C7-A154-8F50680D4EAA}"/>
              </a:ext>
            </a:extLst>
          </p:cNvPr>
          <p:cNvSpPr/>
          <p:nvPr/>
        </p:nvSpPr>
        <p:spPr>
          <a:xfrm>
            <a:off x="3883580" y="1986474"/>
            <a:ext cx="7257241" cy="2923877"/>
          </a:xfrm>
          <a:prstGeom prst="rect">
            <a:avLst/>
          </a:prstGeom>
        </p:spPr>
        <p:txBody>
          <a:bodyPr wrap="square">
            <a:spAutoFit/>
          </a:bodyPr>
          <a:lstStyle/>
          <a:p>
            <a:pPr marL="514350" indent="-514350">
              <a:spcBef>
                <a:spcPts val="600"/>
              </a:spcBef>
              <a:spcAft>
                <a:spcPts val="600"/>
              </a:spcAft>
              <a:buClr>
                <a:srgbClr val="980C16"/>
              </a:buClr>
              <a:buSzPct val="125000"/>
              <a:buFont typeface="+mj-lt"/>
              <a:buAutoNum type="alphaUcPeriod"/>
            </a:pPr>
            <a:r>
              <a:rPr lang="en-GB" dirty="0"/>
              <a:t>Check out the different types of reports. Do you know what the difference between data collectors and data collection points are? What do they refer to in a CBS implementation?</a:t>
            </a:r>
          </a:p>
          <a:p>
            <a:pPr marL="514350" indent="-514350">
              <a:spcBef>
                <a:spcPts val="600"/>
              </a:spcBef>
              <a:spcAft>
                <a:spcPts val="600"/>
              </a:spcAft>
              <a:buClr>
                <a:srgbClr val="980C16"/>
              </a:buClr>
              <a:buSzPct val="125000"/>
              <a:buFont typeface="+mj-lt"/>
              <a:buAutoNum type="alphaUcPeriod"/>
            </a:pPr>
            <a:r>
              <a:rPr lang="en-GB" dirty="0"/>
              <a:t>What does “In training” mean? </a:t>
            </a:r>
          </a:p>
          <a:p>
            <a:pPr marL="514350" indent="-514350">
              <a:spcBef>
                <a:spcPts val="600"/>
              </a:spcBef>
              <a:spcAft>
                <a:spcPts val="600"/>
              </a:spcAft>
              <a:buClr>
                <a:srgbClr val="980C16"/>
              </a:buClr>
              <a:buSzPct val="125000"/>
              <a:buFont typeface="+mj-lt"/>
              <a:buAutoNum type="alphaUcPeriod"/>
            </a:pPr>
            <a:r>
              <a:rPr lang="en-GB" dirty="0"/>
              <a:t>When should the data collectors start with “real reports”? </a:t>
            </a:r>
          </a:p>
          <a:p>
            <a:pPr marL="514350" indent="-514350">
              <a:spcBef>
                <a:spcPts val="600"/>
              </a:spcBef>
              <a:spcAft>
                <a:spcPts val="600"/>
              </a:spcAft>
              <a:buClr>
                <a:srgbClr val="980C16"/>
              </a:buClr>
              <a:buSzPct val="125000"/>
              <a:buFont typeface="+mj-lt"/>
              <a:buAutoNum type="alphaUcPeriod"/>
            </a:pPr>
            <a:r>
              <a:rPr lang="en-GB" dirty="0"/>
              <a:t>Find three erroneous reports from the last month. Why couldn’t Nyss interpret them?</a:t>
            </a:r>
          </a:p>
          <a:p>
            <a:pPr marL="514350" indent="-514350">
              <a:spcBef>
                <a:spcPts val="600"/>
              </a:spcBef>
              <a:spcAft>
                <a:spcPts val="600"/>
              </a:spcAft>
              <a:buClr>
                <a:srgbClr val="980C16"/>
              </a:buClr>
              <a:buSzPct val="125000"/>
              <a:buFont typeface="+mj-lt"/>
              <a:buAutoNum type="alphaUcPeriod"/>
            </a:pPr>
            <a:r>
              <a:rPr lang="en-US" dirty="0"/>
              <a:t>Export the data to Excel. When can this function be valuable? </a:t>
            </a:r>
            <a:endParaRPr lang="en-GB" dirty="0"/>
          </a:p>
        </p:txBody>
      </p:sp>
      <p:sp>
        <p:nvSpPr>
          <p:cNvPr id="25" name="TextBox 24">
            <a:extLst>
              <a:ext uri="{FF2B5EF4-FFF2-40B4-BE49-F238E27FC236}">
                <a16:creationId xmlns:a16="http://schemas.microsoft.com/office/drawing/2014/main" id="{525F036C-A753-45E6-9A42-C0E60A65A352}"/>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Reports</a:t>
            </a:r>
          </a:p>
        </p:txBody>
      </p:sp>
      <p:grpSp>
        <p:nvGrpSpPr>
          <p:cNvPr id="17" name="Group 16">
            <a:extLst>
              <a:ext uri="{FF2B5EF4-FFF2-40B4-BE49-F238E27FC236}">
                <a16:creationId xmlns:a16="http://schemas.microsoft.com/office/drawing/2014/main" id="{442382BE-7715-4A06-B890-21BF27A206FC}"/>
              </a:ext>
            </a:extLst>
          </p:cNvPr>
          <p:cNvGrpSpPr/>
          <p:nvPr/>
        </p:nvGrpSpPr>
        <p:grpSpPr>
          <a:xfrm>
            <a:off x="184559" y="6304072"/>
            <a:ext cx="416641" cy="416641"/>
            <a:chOff x="4370185" y="5205952"/>
            <a:chExt cx="1188720" cy="1188720"/>
          </a:xfrm>
          <a:noFill/>
        </p:grpSpPr>
        <p:sp>
          <p:nvSpPr>
            <p:cNvPr id="20" name="Oval 19">
              <a:extLst>
                <a:ext uri="{FF2B5EF4-FFF2-40B4-BE49-F238E27FC236}">
                  <a16:creationId xmlns:a16="http://schemas.microsoft.com/office/drawing/2014/main" id="{C13CB98A-DA17-4E96-BE62-55AECABE245D}"/>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Picture 20" descr="A picture containing drawing&#10;&#10;Description automatically generated">
              <a:extLst>
                <a:ext uri="{FF2B5EF4-FFF2-40B4-BE49-F238E27FC236}">
                  <a16:creationId xmlns:a16="http://schemas.microsoft.com/office/drawing/2014/main" id="{7C6555EE-736F-415D-9A67-1222A96986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3" name="Rectangle 22">
            <a:extLst>
              <a:ext uri="{FF2B5EF4-FFF2-40B4-BE49-F238E27FC236}">
                <a16:creationId xmlns:a16="http://schemas.microsoft.com/office/drawing/2014/main" id="{B9346BBE-5B97-402A-9426-BA49887E24EB}"/>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4" name="Straight Connector 23">
            <a:extLst>
              <a:ext uri="{FF2B5EF4-FFF2-40B4-BE49-F238E27FC236}">
                <a16:creationId xmlns:a16="http://schemas.microsoft.com/office/drawing/2014/main" id="{1727B316-68FF-499B-BB46-0E9EA82DEB1E}"/>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5D7B3A2-C210-4E36-91A3-6641ABF96C59}"/>
              </a:ext>
            </a:extLst>
          </p:cNvPr>
          <p:cNvGrpSpPr/>
          <p:nvPr/>
        </p:nvGrpSpPr>
        <p:grpSpPr>
          <a:xfrm>
            <a:off x="1275503" y="1010743"/>
            <a:ext cx="822960" cy="693882"/>
            <a:chOff x="1275503" y="1010743"/>
            <a:chExt cx="822960" cy="693882"/>
          </a:xfrm>
        </p:grpSpPr>
        <p:pic>
          <p:nvPicPr>
            <p:cNvPr id="28" name="Graphic 27" descr="Pencil">
              <a:extLst>
                <a:ext uri="{FF2B5EF4-FFF2-40B4-BE49-F238E27FC236}">
                  <a16:creationId xmlns:a16="http://schemas.microsoft.com/office/drawing/2014/main" id="{7899F986-FC7A-4C27-8EEC-B95682AF8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29" name="TextBox 28">
              <a:extLst>
                <a:ext uri="{FF2B5EF4-FFF2-40B4-BE49-F238E27FC236}">
                  <a16:creationId xmlns:a16="http://schemas.microsoft.com/office/drawing/2014/main" id="{03A6C876-92DC-44AA-9AE4-2DD32F9D196D}"/>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T</a:t>
              </a:r>
              <a:r>
                <a:rPr lang="nb-NO" sz="1100" i="1" spc="300" dirty="0">
                  <a:solidFill>
                    <a:schemeClr val="bg1"/>
                  </a:solidFill>
                </a:rPr>
                <a:t>ASKS</a:t>
              </a:r>
            </a:p>
          </p:txBody>
        </p:sp>
        <p:sp>
          <p:nvSpPr>
            <p:cNvPr id="30" name="Oval 29">
              <a:extLst>
                <a:ext uri="{FF2B5EF4-FFF2-40B4-BE49-F238E27FC236}">
                  <a16:creationId xmlns:a16="http://schemas.microsoft.com/office/drawing/2014/main" id="{83FBA5F6-F08B-4471-AFF3-A11E5DD9E181}"/>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20E961A5-7017-4ED4-98CF-4B34EE78539E}"/>
              </a:ext>
            </a:extLst>
          </p:cNvPr>
          <p:cNvSpPr/>
          <p:nvPr/>
        </p:nvSpPr>
        <p:spPr>
          <a:xfrm>
            <a:off x="-12124" y="1986474"/>
            <a:ext cx="3369336" cy="861774"/>
          </a:xfrm>
          <a:prstGeom prst="rect">
            <a:avLst/>
          </a:prstGeom>
        </p:spPr>
        <p:txBody>
          <a:bodyPr wrap="square">
            <a:spAutoFit/>
          </a:bodyPr>
          <a:lstStyle/>
          <a:p>
            <a:r>
              <a:rPr lang="nb-NO" b="1" dirty="0" err="1"/>
              <a:t>Instructions</a:t>
            </a:r>
            <a:r>
              <a:rPr lang="nb-NO" b="1" dirty="0"/>
              <a:t>:</a:t>
            </a:r>
          </a:p>
          <a:p>
            <a:pPr marL="514350" lvl="1" indent="-342900">
              <a:buFont typeface="+mj-lt"/>
              <a:buAutoNum type="arabicPeriod"/>
            </a:pPr>
            <a:r>
              <a:rPr lang="nb-NO" sz="1600" dirty="0"/>
              <a:t>Log </a:t>
            </a:r>
            <a:r>
              <a:rPr lang="nb-NO" sz="1600" dirty="0" err="1"/>
              <a:t>into</a:t>
            </a:r>
            <a:r>
              <a:rPr lang="nb-NO" sz="1600" dirty="0"/>
              <a:t> Nyss</a:t>
            </a:r>
          </a:p>
          <a:p>
            <a:pPr marL="514350" lvl="1" indent="-342900">
              <a:buFont typeface="+mj-lt"/>
              <a:buAutoNum type="arabicPeriod"/>
            </a:pPr>
            <a:r>
              <a:rPr lang="nb-NO" sz="1600" dirty="0" err="1"/>
              <a:t>Answer</a:t>
            </a:r>
            <a:r>
              <a:rPr lang="nb-NO" sz="1600" dirty="0"/>
              <a:t> </a:t>
            </a:r>
            <a:r>
              <a:rPr lang="nb-NO" sz="1600" dirty="0" err="1"/>
              <a:t>the</a:t>
            </a:r>
            <a:r>
              <a:rPr lang="nb-NO" sz="1600" dirty="0"/>
              <a:t> questions</a:t>
            </a:r>
          </a:p>
        </p:txBody>
      </p:sp>
    </p:spTree>
    <p:extLst>
      <p:ext uri="{BB962C8B-B14F-4D97-AF65-F5344CB8AC3E}">
        <p14:creationId xmlns:p14="http://schemas.microsoft.com/office/powerpoint/2010/main" val="4030106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4083088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47"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4E155D6-9E42-4ACD-8677-197260E67AAC}"/>
              </a:ext>
            </a:extLst>
          </p:cNvPr>
          <p:cNvSpPr>
            <a:spLocks noGrp="1"/>
          </p:cNvSpPr>
          <p:nvPr>
            <p:ph type="sldNum" sz="quarter" idx="12"/>
          </p:nvPr>
        </p:nvSpPr>
        <p:spPr/>
        <p:txBody>
          <a:bodyPr/>
          <a:lstStyle/>
          <a:p>
            <a:fld id="{4564040C-0060-4F7C-A574-261334DA3326}" type="slidenum">
              <a:rPr lang="en-US" smtClean="0"/>
              <a:t>64</a:t>
            </a:fld>
            <a:endParaRPr lang="en-US" dirty="0"/>
          </a:p>
        </p:txBody>
      </p:sp>
      <p:pic>
        <p:nvPicPr>
          <p:cNvPr id="45" name="Google Shape;354;p44" descr="image66.png">
            <a:extLst>
              <a:ext uri="{FF2B5EF4-FFF2-40B4-BE49-F238E27FC236}">
                <a16:creationId xmlns:a16="http://schemas.microsoft.com/office/drawing/2014/main" id="{6124CC64-BF2D-42B9-A293-BBBD59F84EAB}"/>
              </a:ext>
            </a:extLst>
          </p:cNvPr>
          <p:cNvPicPr preferRelativeResize="0"/>
          <p:nvPr/>
        </p:nvPicPr>
        <p:blipFill rotWithShape="1">
          <a:blip r:embed="rId7">
            <a:alphaModFix/>
          </a:blip>
          <a:srcRect/>
          <a:stretch/>
        </p:blipFill>
        <p:spPr>
          <a:xfrm>
            <a:off x="3858225" y="781892"/>
            <a:ext cx="7870095" cy="5294216"/>
          </a:xfrm>
          <a:prstGeom prst="rect">
            <a:avLst/>
          </a:prstGeom>
          <a:noFill/>
          <a:ln>
            <a:noFill/>
          </a:ln>
        </p:spPr>
      </p:pic>
      <p:sp>
        <p:nvSpPr>
          <p:cNvPr id="36" name="Rectangle 35">
            <a:extLst>
              <a:ext uri="{FF2B5EF4-FFF2-40B4-BE49-F238E27FC236}">
                <a16:creationId xmlns:a16="http://schemas.microsoft.com/office/drawing/2014/main" id="{F89D904E-B4D2-4681-8DEE-792641DD9885}"/>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2039C52-0961-44DD-AF3A-45948C04707D}"/>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A997D4AB-2294-46C5-B6F3-C385A40C987D}"/>
              </a:ext>
            </a:extLst>
          </p:cNvPr>
          <p:cNvGrpSpPr/>
          <p:nvPr/>
        </p:nvGrpSpPr>
        <p:grpSpPr>
          <a:xfrm>
            <a:off x="107057" y="416857"/>
            <a:ext cx="3170866" cy="1867012"/>
            <a:chOff x="107057" y="416857"/>
            <a:chExt cx="3170866" cy="1867012"/>
          </a:xfrm>
        </p:grpSpPr>
        <p:grpSp>
          <p:nvGrpSpPr>
            <p:cNvPr id="44" name="Group 43">
              <a:extLst>
                <a:ext uri="{FF2B5EF4-FFF2-40B4-BE49-F238E27FC236}">
                  <a16:creationId xmlns:a16="http://schemas.microsoft.com/office/drawing/2014/main" id="{82DC2392-068A-405E-9354-B551B93E817D}"/>
                </a:ext>
              </a:extLst>
            </p:cNvPr>
            <p:cNvGrpSpPr/>
            <p:nvPr/>
          </p:nvGrpSpPr>
          <p:grpSpPr>
            <a:xfrm>
              <a:off x="1150883" y="416857"/>
              <a:ext cx="1083214" cy="1083214"/>
              <a:chOff x="4370185" y="5205952"/>
              <a:chExt cx="1188720" cy="1188720"/>
            </a:xfrm>
          </p:grpSpPr>
          <p:sp>
            <p:nvSpPr>
              <p:cNvPr id="46" name="Oval 45">
                <a:extLst>
                  <a:ext uri="{FF2B5EF4-FFF2-40B4-BE49-F238E27FC236}">
                    <a16:creationId xmlns:a16="http://schemas.microsoft.com/office/drawing/2014/main" id="{71010EC1-1ED9-4697-88FD-399B18EA8C1B}"/>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descr="A picture containing drawing&#10;&#10;Description automatically generated">
                <a:extLst>
                  <a:ext uri="{FF2B5EF4-FFF2-40B4-BE49-F238E27FC236}">
                    <a16:creationId xmlns:a16="http://schemas.microsoft.com/office/drawing/2014/main" id="{987852CC-DE6F-4DC6-882E-1DAD530F70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48" name="TextBox 47">
              <a:extLst>
                <a:ext uri="{FF2B5EF4-FFF2-40B4-BE49-F238E27FC236}">
                  <a16:creationId xmlns:a16="http://schemas.microsoft.com/office/drawing/2014/main" id="{3C7889A6-865F-4726-ABD9-31069D7A5D74}"/>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DEMOS AND TASKS</a:t>
              </a:r>
              <a:endParaRPr lang="en-US" sz="2000" b="1" dirty="0">
                <a:solidFill>
                  <a:schemeClr val="bg1"/>
                </a:solidFill>
              </a:endParaRPr>
            </a:p>
          </p:txBody>
        </p:sp>
        <p:cxnSp>
          <p:nvCxnSpPr>
            <p:cNvPr id="49" name="Straight Connector 48">
              <a:extLst>
                <a:ext uri="{FF2B5EF4-FFF2-40B4-BE49-F238E27FC236}">
                  <a16:creationId xmlns:a16="http://schemas.microsoft.com/office/drawing/2014/main" id="{AF7DC1AB-2C20-4E2B-BE72-E93847479D34}"/>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6C90AD5F-95CD-4800-B24B-AEA3CC08DDE6}"/>
              </a:ext>
            </a:extLst>
          </p:cNvPr>
          <p:cNvGrpSpPr/>
          <p:nvPr/>
        </p:nvGrpSpPr>
        <p:grpSpPr>
          <a:xfrm>
            <a:off x="724668" y="2345335"/>
            <a:ext cx="2609273" cy="4985980"/>
            <a:chOff x="891583" y="2238241"/>
            <a:chExt cx="2609273" cy="4985980"/>
          </a:xfrm>
        </p:grpSpPr>
        <p:cxnSp>
          <p:nvCxnSpPr>
            <p:cNvPr id="51" name="Straight Connector 50">
              <a:extLst>
                <a:ext uri="{FF2B5EF4-FFF2-40B4-BE49-F238E27FC236}">
                  <a16:creationId xmlns:a16="http://schemas.microsoft.com/office/drawing/2014/main" id="{972C0A9D-3165-4028-A333-29C5842257CA}"/>
                </a:ext>
              </a:extLst>
            </p:cNvPr>
            <p:cNvCxnSpPr>
              <a:cxnSpLocks/>
            </p:cNvCxnSpPr>
            <p:nvPr/>
          </p:nvCxnSpPr>
          <p:spPr>
            <a:xfrm>
              <a:off x="1164177" y="4639652"/>
              <a:ext cx="0" cy="1623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84CE93D-3445-4D0F-AACB-D50C81903A92}"/>
                </a:ext>
              </a:extLst>
            </p:cNvPr>
            <p:cNvCxnSpPr>
              <a:cxnSpLocks/>
            </p:cNvCxnSpPr>
            <p:nvPr/>
          </p:nvCxnSpPr>
          <p:spPr>
            <a:xfrm>
              <a:off x="1164177" y="2996110"/>
              <a:ext cx="0" cy="974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BF7B849-AB87-4CED-AA23-662AE8D90DDC}"/>
                </a:ext>
              </a:extLst>
            </p:cNvPr>
            <p:cNvSpPr txBox="1"/>
            <p:nvPr/>
          </p:nvSpPr>
          <p:spPr>
            <a:xfrm>
              <a:off x="891583" y="2238241"/>
              <a:ext cx="2609273" cy="4985980"/>
            </a:xfrm>
            <a:prstGeom prst="rect">
              <a:avLst/>
            </a:prstGeom>
            <a:noFill/>
          </p:spPr>
          <p:txBody>
            <a:bodyPr wrap="square" rtlCol="0">
              <a:spAutoFit/>
            </a:bodyPr>
            <a:lstStyle/>
            <a:p>
              <a:pPr>
                <a:lnSpc>
                  <a:spcPct val="200000"/>
                </a:lnSpc>
              </a:pPr>
              <a:r>
                <a:rPr lang="en-US" cap="small" dirty="0">
                  <a:solidFill>
                    <a:schemeClr val="bg1"/>
                  </a:solidFill>
                </a:rPr>
                <a:t>National Society</a:t>
              </a:r>
            </a:p>
            <a:p>
              <a:pPr marL="365760">
                <a:lnSpc>
                  <a:spcPct val="150000"/>
                </a:lnSpc>
              </a:pPr>
              <a:r>
                <a:rPr lang="en-US" sz="1400" cap="small" dirty="0">
                  <a:solidFill>
                    <a:schemeClr val="bg1"/>
                  </a:solidFill>
                </a:rPr>
                <a:t>Dashboards</a:t>
              </a:r>
            </a:p>
            <a:p>
              <a:pPr marL="365760">
                <a:lnSpc>
                  <a:spcPct val="150000"/>
                </a:lnSpc>
              </a:pPr>
              <a:r>
                <a:rPr lang="en-US" sz="1400" cap="small" dirty="0">
                  <a:solidFill>
                    <a:schemeClr val="bg1"/>
                  </a:solidFill>
                </a:rPr>
                <a:t>Reports</a:t>
              </a:r>
            </a:p>
            <a:p>
              <a:pPr marL="365760">
                <a:lnSpc>
                  <a:spcPct val="150000"/>
                </a:lnSpc>
              </a:pPr>
              <a:r>
                <a:rPr lang="en-US" sz="1400" cap="small" dirty="0">
                  <a:solidFill>
                    <a:schemeClr val="bg1"/>
                  </a:solidFill>
                </a:rPr>
                <a:t>User list</a:t>
              </a:r>
            </a:p>
            <a:p>
              <a:pPr marL="365760">
                <a:lnSpc>
                  <a:spcPct val="150000"/>
                </a:lnSpc>
              </a:pPr>
              <a:r>
                <a:rPr lang="en-US" sz="1400" cap="small" dirty="0">
                  <a:solidFill>
                    <a:schemeClr val="bg1"/>
                  </a:solidFill>
                </a:rPr>
                <a:t>Settings</a:t>
              </a:r>
            </a:p>
            <a:p>
              <a:pPr>
                <a:lnSpc>
                  <a:spcPct val="150000"/>
                </a:lnSpc>
              </a:pPr>
              <a:r>
                <a:rPr lang="en-US" b="1" cap="small" dirty="0">
                  <a:solidFill>
                    <a:schemeClr val="bg1"/>
                  </a:solidFill>
                </a:rPr>
                <a:t>Projects</a:t>
              </a:r>
            </a:p>
            <a:p>
              <a:pPr marL="365760">
                <a:lnSpc>
                  <a:spcPct val="150000"/>
                </a:lnSpc>
              </a:pPr>
              <a:r>
                <a:rPr lang="en-US" sz="1400" cap="small" dirty="0">
                  <a:solidFill>
                    <a:schemeClr val="bg1"/>
                  </a:solidFill>
                </a:rPr>
                <a:t>Project Overview</a:t>
              </a:r>
            </a:p>
            <a:p>
              <a:pPr marL="365760">
                <a:lnSpc>
                  <a:spcPct val="150000"/>
                </a:lnSpc>
              </a:pPr>
              <a:r>
                <a:rPr lang="en-US" sz="1400" cap="small" dirty="0">
                  <a:solidFill>
                    <a:schemeClr val="bg1"/>
                  </a:solidFill>
                </a:rPr>
                <a:t>Project Dashboard</a:t>
              </a:r>
            </a:p>
            <a:p>
              <a:pPr marL="365760">
                <a:lnSpc>
                  <a:spcPct val="150000"/>
                </a:lnSpc>
              </a:pPr>
              <a:r>
                <a:rPr lang="en-US" sz="1400" cap="small" dirty="0">
                  <a:solidFill>
                    <a:schemeClr val="bg1"/>
                  </a:solidFill>
                </a:rPr>
                <a:t>Alerts</a:t>
              </a:r>
            </a:p>
            <a:p>
              <a:pPr marL="365760">
                <a:lnSpc>
                  <a:spcPct val="150000"/>
                </a:lnSpc>
              </a:pPr>
              <a:r>
                <a:rPr lang="en-US" sz="1400" cap="small" dirty="0">
                  <a:solidFill>
                    <a:schemeClr val="bg1"/>
                  </a:solidFill>
                </a:rPr>
                <a:t>Data Collection</a:t>
              </a:r>
            </a:p>
            <a:p>
              <a:pPr marL="365760">
                <a:lnSpc>
                  <a:spcPct val="150000"/>
                </a:lnSpc>
              </a:pPr>
              <a:r>
                <a:rPr lang="en-US" sz="1400" cap="small" dirty="0">
                  <a:solidFill>
                    <a:schemeClr val="bg1"/>
                  </a:solidFill>
                </a:rPr>
                <a:t>Project Reports</a:t>
              </a:r>
            </a:p>
            <a:p>
              <a:pPr marL="365760">
                <a:lnSpc>
                  <a:spcPct val="150000"/>
                </a:lnSpc>
              </a:pPr>
              <a:r>
                <a:rPr lang="en-US" sz="1400" b="1" cap="small" dirty="0">
                  <a:solidFill>
                    <a:schemeClr val="bg1"/>
                  </a:solidFill>
                </a:rPr>
                <a:t>Project Settings</a:t>
              </a:r>
              <a:endParaRPr lang="en-US" b="1" cap="small" dirty="0">
                <a:solidFill>
                  <a:schemeClr val="bg1"/>
                </a:solidFill>
              </a:endParaRPr>
            </a:p>
            <a:p>
              <a:endParaRPr lang="en-US" b="1" cap="small" dirty="0">
                <a:solidFill>
                  <a:schemeClr val="bg1"/>
                </a:solidFill>
              </a:endParaRPr>
            </a:p>
            <a:p>
              <a:pPr marL="342900" indent="-342900">
                <a:buAutoNum type="arabicPeriod"/>
              </a:pPr>
              <a:endParaRPr lang="en-US" b="1" cap="small" dirty="0">
                <a:solidFill>
                  <a:schemeClr val="bg1"/>
                </a:solidFill>
              </a:endParaRPr>
            </a:p>
          </p:txBody>
        </p:sp>
        <p:sp>
          <p:nvSpPr>
            <p:cNvPr id="54" name="Oval 53">
              <a:extLst>
                <a:ext uri="{FF2B5EF4-FFF2-40B4-BE49-F238E27FC236}">
                  <a16:creationId xmlns:a16="http://schemas.microsoft.com/office/drawing/2014/main" id="{D866F667-E148-40B4-8ACB-B3440CD9D7A0}"/>
                </a:ext>
              </a:extLst>
            </p:cNvPr>
            <p:cNvSpPr/>
            <p:nvPr/>
          </p:nvSpPr>
          <p:spPr>
            <a:xfrm>
              <a:off x="1096552" y="4954625"/>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CEFB3247-EAE9-4615-83F3-2498742DC05C}"/>
                </a:ext>
              </a:extLst>
            </p:cNvPr>
            <p:cNvSpPr/>
            <p:nvPr/>
          </p:nvSpPr>
          <p:spPr>
            <a:xfrm>
              <a:off x="1096552" y="4639652"/>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Oval 55">
              <a:extLst>
                <a:ext uri="{FF2B5EF4-FFF2-40B4-BE49-F238E27FC236}">
                  <a16:creationId xmlns:a16="http://schemas.microsoft.com/office/drawing/2014/main" id="{20BA42F6-1F1D-4D8C-8224-B653A1289727}"/>
                </a:ext>
              </a:extLst>
            </p:cNvPr>
            <p:cNvSpPr/>
            <p:nvPr/>
          </p:nvSpPr>
          <p:spPr>
            <a:xfrm>
              <a:off x="1096552" y="6214519"/>
              <a:ext cx="129895" cy="12989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Oval 56">
              <a:extLst>
                <a:ext uri="{FF2B5EF4-FFF2-40B4-BE49-F238E27FC236}">
                  <a16:creationId xmlns:a16="http://schemas.microsoft.com/office/drawing/2014/main" id="{F0E982C3-C52F-4797-B06B-44840ED5AC21}"/>
                </a:ext>
              </a:extLst>
            </p:cNvPr>
            <p:cNvSpPr/>
            <p:nvPr/>
          </p:nvSpPr>
          <p:spPr>
            <a:xfrm>
              <a:off x="1096552" y="5899544"/>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a:extLst>
                <a:ext uri="{FF2B5EF4-FFF2-40B4-BE49-F238E27FC236}">
                  <a16:creationId xmlns:a16="http://schemas.microsoft.com/office/drawing/2014/main" id="{0144FF90-B80A-4DC5-BC23-2F9A103F8C74}"/>
                </a:ext>
              </a:extLst>
            </p:cNvPr>
            <p:cNvSpPr/>
            <p:nvPr/>
          </p:nvSpPr>
          <p:spPr>
            <a:xfrm>
              <a:off x="1096552" y="5584571"/>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F6FDBFDE-74CD-45ED-9945-0BB79A9FC213}"/>
                </a:ext>
              </a:extLst>
            </p:cNvPr>
            <p:cNvSpPr/>
            <p:nvPr/>
          </p:nvSpPr>
          <p:spPr>
            <a:xfrm>
              <a:off x="1096552" y="5269598"/>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Oval 59">
              <a:extLst>
                <a:ext uri="{FF2B5EF4-FFF2-40B4-BE49-F238E27FC236}">
                  <a16:creationId xmlns:a16="http://schemas.microsoft.com/office/drawing/2014/main" id="{FE7C1FCF-4CBD-482E-BD34-3B3027548857}"/>
                </a:ext>
              </a:extLst>
            </p:cNvPr>
            <p:cNvSpPr/>
            <p:nvPr/>
          </p:nvSpPr>
          <p:spPr>
            <a:xfrm>
              <a:off x="1096552" y="3271480"/>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Oval 60">
              <a:extLst>
                <a:ext uri="{FF2B5EF4-FFF2-40B4-BE49-F238E27FC236}">
                  <a16:creationId xmlns:a16="http://schemas.microsoft.com/office/drawing/2014/main" id="{3A053499-3D5F-4DD4-9A28-343DBCEBF735}"/>
                </a:ext>
              </a:extLst>
            </p:cNvPr>
            <p:cNvSpPr/>
            <p:nvPr/>
          </p:nvSpPr>
          <p:spPr>
            <a:xfrm>
              <a:off x="1096552" y="2956507"/>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Oval 61">
              <a:extLst>
                <a:ext uri="{FF2B5EF4-FFF2-40B4-BE49-F238E27FC236}">
                  <a16:creationId xmlns:a16="http://schemas.microsoft.com/office/drawing/2014/main" id="{198123AD-E917-4278-BE8A-8F8E379351D8}"/>
                </a:ext>
              </a:extLst>
            </p:cNvPr>
            <p:cNvSpPr/>
            <p:nvPr/>
          </p:nvSpPr>
          <p:spPr>
            <a:xfrm>
              <a:off x="1096552" y="3910056"/>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Oval 62">
              <a:extLst>
                <a:ext uri="{FF2B5EF4-FFF2-40B4-BE49-F238E27FC236}">
                  <a16:creationId xmlns:a16="http://schemas.microsoft.com/office/drawing/2014/main" id="{39CCFF34-1D7F-4629-9D4E-BA73711B68F5}"/>
                </a:ext>
              </a:extLst>
            </p:cNvPr>
            <p:cNvSpPr/>
            <p:nvPr/>
          </p:nvSpPr>
          <p:spPr>
            <a:xfrm>
              <a:off x="1096552" y="3595083"/>
              <a:ext cx="129895" cy="12989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2" name="Picture 1">
            <a:extLst>
              <a:ext uri="{FF2B5EF4-FFF2-40B4-BE49-F238E27FC236}">
                <a16:creationId xmlns:a16="http://schemas.microsoft.com/office/drawing/2014/main" id="{190E94F9-5E4B-491E-BD89-A4448F87EEF7}"/>
              </a:ext>
            </a:extLst>
          </p:cNvPr>
          <p:cNvPicPr>
            <a:picLocks noChangeAspect="1"/>
          </p:cNvPicPr>
          <p:nvPr/>
        </p:nvPicPr>
        <p:blipFill rotWithShape="1">
          <a:blip r:embed="rId9"/>
          <a:srcRect b="7997"/>
          <a:stretch/>
        </p:blipFill>
        <p:spPr>
          <a:xfrm>
            <a:off x="5106345" y="1519234"/>
            <a:ext cx="5365696" cy="3668463"/>
          </a:xfrm>
          <a:prstGeom prst="rect">
            <a:avLst/>
          </a:prstGeom>
        </p:spPr>
      </p:pic>
    </p:spTree>
    <p:extLst>
      <p:ext uri="{BB962C8B-B14F-4D97-AF65-F5344CB8AC3E}">
        <p14:creationId xmlns:p14="http://schemas.microsoft.com/office/powerpoint/2010/main" val="2201223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FF7DA55E-FC9E-49D5-B24D-87001015792B}"/>
              </a:ext>
            </a:extLst>
          </p:cNvPr>
          <p:cNvGraphicFramePr>
            <a:graphicFrameLocks noChangeAspect="1"/>
          </p:cNvGraphicFramePr>
          <p:nvPr>
            <p:custDataLst>
              <p:tags r:id="rId2"/>
            </p:custDataLst>
            <p:extLst>
              <p:ext uri="{D42A27DB-BD31-4B8C-83A1-F6EECF244321}">
                <p14:modId xmlns:p14="http://schemas.microsoft.com/office/powerpoint/2010/main" val="115069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423"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B4909D0-2B1B-4792-BC14-17FAED4B059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4400" dirty="0">
              <a:latin typeface="Open Sans SemiBold"/>
              <a:ea typeface="+mj-ea"/>
              <a:cs typeface="+mj-cs"/>
              <a:sym typeface="Open Sans SemiBold"/>
            </a:endParaRPr>
          </a:p>
        </p:txBody>
      </p:sp>
      <p:sp>
        <p:nvSpPr>
          <p:cNvPr id="7" name="Rectangle 6">
            <a:extLst>
              <a:ext uri="{FF2B5EF4-FFF2-40B4-BE49-F238E27FC236}">
                <a16:creationId xmlns:a16="http://schemas.microsoft.com/office/drawing/2014/main" id="{592CDC90-AA35-4EFC-9587-6463DC88AC61}"/>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8" name="Rectangle 7">
            <a:extLst>
              <a:ext uri="{FF2B5EF4-FFF2-40B4-BE49-F238E27FC236}">
                <a16:creationId xmlns:a16="http://schemas.microsoft.com/office/drawing/2014/main" id="{FD926517-7884-4CA1-ADF8-9E8FCC83BE51}"/>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8EEE96B5-69A8-4BF2-A9D2-4C3EEE537A70}"/>
              </a:ext>
            </a:extLst>
          </p:cNvPr>
          <p:cNvSpPr/>
          <p:nvPr/>
        </p:nvSpPr>
        <p:spPr>
          <a:xfrm>
            <a:off x="0" y="1986474"/>
            <a:ext cx="3283817" cy="4493538"/>
          </a:xfrm>
          <a:prstGeom prst="rect">
            <a:avLst/>
          </a:prstGeom>
        </p:spPr>
        <p:txBody>
          <a:bodyPr wrap="square">
            <a:spAutoFit/>
          </a:bodyPr>
          <a:lstStyle/>
          <a:p>
            <a:pPr marL="80010">
              <a:spcBef>
                <a:spcPts val="600"/>
              </a:spcBef>
              <a:spcAft>
                <a:spcPts val="600"/>
              </a:spcAft>
            </a:pPr>
            <a:r>
              <a:rPr lang="nb-NO" sz="1600" dirty="0" err="1">
                <a:solidFill>
                  <a:srgbClr val="0C0C0C"/>
                </a:solidFill>
              </a:rPr>
              <a:t>Accessible</a:t>
            </a:r>
            <a:r>
              <a:rPr lang="nb-NO" sz="1600" dirty="0">
                <a:solidFill>
                  <a:srgbClr val="0C0C0C"/>
                </a:solidFill>
              </a:rPr>
              <a:t> by managers, </a:t>
            </a:r>
            <a:r>
              <a:rPr lang="nb-NO" sz="1600" dirty="0" err="1">
                <a:solidFill>
                  <a:srgbClr val="0C0C0C"/>
                </a:solidFill>
              </a:rPr>
              <a:t>technical</a:t>
            </a:r>
            <a:r>
              <a:rPr lang="nb-NO" sz="1600" dirty="0">
                <a:solidFill>
                  <a:srgbClr val="0C0C0C"/>
                </a:solidFill>
              </a:rPr>
              <a:t> </a:t>
            </a:r>
            <a:r>
              <a:rPr lang="nb-NO" sz="1600" dirty="0" err="1">
                <a:solidFill>
                  <a:srgbClr val="0C0C0C"/>
                </a:solidFill>
              </a:rPr>
              <a:t>advisors</a:t>
            </a:r>
            <a:r>
              <a:rPr lang="nb-NO" sz="1600" dirty="0">
                <a:solidFill>
                  <a:srgbClr val="0C0C0C"/>
                </a:solidFill>
              </a:rPr>
              <a:t> and supervisors, </a:t>
            </a:r>
            <a:r>
              <a:rPr lang="nb-NO" sz="1600" dirty="0" err="1">
                <a:solidFill>
                  <a:srgbClr val="0C0C0C"/>
                </a:solidFill>
              </a:rPr>
              <a:t>but</a:t>
            </a:r>
            <a:r>
              <a:rPr lang="nb-NO" sz="1600" dirty="0">
                <a:solidFill>
                  <a:srgbClr val="0C0C0C"/>
                </a:solidFill>
              </a:rPr>
              <a:t> supervisors </a:t>
            </a:r>
            <a:r>
              <a:rPr lang="nb-NO" sz="1600" dirty="0" err="1">
                <a:solidFill>
                  <a:srgbClr val="0C0C0C"/>
                </a:solidFill>
              </a:rPr>
              <a:t>cannot</a:t>
            </a:r>
            <a:r>
              <a:rPr lang="nb-NO" sz="1600" dirty="0">
                <a:solidFill>
                  <a:srgbClr val="0C0C0C"/>
                </a:solidFill>
              </a:rPr>
              <a:t> </a:t>
            </a:r>
            <a:r>
              <a:rPr lang="nb-NO" sz="1600" dirty="0" err="1">
                <a:solidFill>
                  <a:srgbClr val="0C0C0C"/>
                </a:solidFill>
              </a:rPr>
              <a:t>edit</a:t>
            </a:r>
            <a:r>
              <a:rPr lang="nb-NO" sz="1600" dirty="0">
                <a:solidFill>
                  <a:srgbClr val="0C0C0C"/>
                </a:solidFill>
              </a:rPr>
              <a:t>.</a:t>
            </a:r>
          </a:p>
          <a:p>
            <a:pPr marL="80010">
              <a:spcBef>
                <a:spcPts val="600"/>
              </a:spcBef>
              <a:spcAft>
                <a:spcPts val="600"/>
              </a:spcAft>
            </a:pPr>
            <a:endParaRPr lang="en-GB" sz="1600" dirty="0">
              <a:latin typeface="+mj-lt"/>
            </a:endParaRPr>
          </a:p>
          <a:p>
            <a:pPr marL="365760" indent="-285750">
              <a:buFont typeface="Arial" panose="020B0604020202020204" pitchFamily="34" charset="0"/>
              <a:buChar char="•"/>
            </a:pPr>
            <a:r>
              <a:rPr lang="en-GB" sz="1600" dirty="0">
                <a:latin typeface="+mj-lt"/>
              </a:rPr>
              <a:t>Name</a:t>
            </a:r>
          </a:p>
          <a:p>
            <a:pPr marL="365760" indent="-285750">
              <a:buFont typeface="Arial" panose="020B0604020202020204" pitchFamily="34" charset="0"/>
              <a:buChar char="•"/>
            </a:pPr>
            <a:r>
              <a:rPr lang="en-GB" sz="1600" dirty="0">
                <a:latin typeface="+mj-lt"/>
              </a:rPr>
              <a:t>Time zone</a:t>
            </a:r>
          </a:p>
          <a:p>
            <a:pPr marL="365760" indent="-285750">
              <a:buFont typeface="Arial" panose="020B0604020202020204" pitchFamily="34" charset="0"/>
              <a:buChar char="•"/>
            </a:pPr>
            <a:r>
              <a:rPr lang="en-GB" sz="1600" dirty="0">
                <a:latin typeface="+mj-lt"/>
              </a:rPr>
              <a:t>Health risks/events and their definitions, feedback messages and alert rules</a:t>
            </a:r>
          </a:p>
          <a:p>
            <a:pPr marL="365760" indent="-285750">
              <a:buFont typeface="Arial" panose="020B0604020202020204" pitchFamily="34" charset="0"/>
              <a:buChar char="•"/>
            </a:pPr>
            <a:r>
              <a:rPr lang="en-GB" sz="1600" dirty="0">
                <a:latin typeface="+mj-lt"/>
              </a:rPr>
              <a:t>Escalated alert notification recipients</a:t>
            </a:r>
          </a:p>
          <a:p>
            <a:pPr marL="365760" indent="-285750">
              <a:buFont typeface="Arial" panose="020B0604020202020204" pitchFamily="34" charset="0"/>
              <a:buChar char="•"/>
            </a:pPr>
            <a:r>
              <a:rPr lang="en-GB" sz="1600" dirty="0">
                <a:latin typeface="+mj-lt"/>
              </a:rPr>
              <a:t>Managers and technical advisors may edit</a:t>
            </a:r>
          </a:p>
          <a:p>
            <a:pPr marL="365760" indent="-285750">
              <a:spcBef>
                <a:spcPts val="600"/>
              </a:spcBef>
              <a:spcAft>
                <a:spcPts val="600"/>
              </a:spcAft>
              <a:buFont typeface="Arial" panose="020B0604020202020204" pitchFamily="34" charset="0"/>
              <a:buChar char="•"/>
            </a:pPr>
            <a:endParaRPr lang="en-GB" sz="1600" dirty="0"/>
          </a:p>
          <a:p>
            <a:pPr marL="365760" indent="-285750">
              <a:spcBef>
                <a:spcPts val="600"/>
              </a:spcBef>
              <a:spcAft>
                <a:spcPts val="600"/>
              </a:spcAft>
              <a:buFont typeface="Arial" panose="020B0604020202020204" pitchFamily="34" charset="0"/>
              <a:buChar char="•"/>
            </a:pPr>
            <a:endParaRPr lang="en-GB" sz="1600" dirty="0"/>
          </a:p>
        </p:txBody>
      </p:sp>
      <p:sp>
        <p:nvSpPr>
          <p:cNvPr id="13" name="Rectangle 12">
            <a:extLst>
              <a:ext uri="{FF2B5EF4-FFF2-40B4-BE49-F238E27FC236}">
                <a16:creationId xmlns:a16="http://schemas.microsoft.com/office/drawing/2014/main" id="{ADFCAFD7-9998-421B-87B1-C73EED674CDD}"/>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Slide Number Placeholder 2">
            <a:extLst>
              <a:ext uri="{FF2B5EF4-FFF2-40B4-BE49-F238E27FC236}">
                <a16:creationId xmlns:a16="http://schemas.microsoft.com/office/drawing/2014/main" id="{869E7882-C7A3-4BC8-804D-C9D91EEDDFC0}"/>
              </a:ext>
            </a:extLst>
          </p:cNvPr>
          <p:cNvSpPr>
            <a:spLocks noGrp="1"/>
          </p:cNvSpPr>
          <p:nvPr>
            <p:ph type="sldNum" sz="quarter" idx="12"/>
          </p:nvPr>
        </p:nvSpPr>
        <p:spPr/>
        <p:txBody>
          <a:bodyPr/>
          <a:lstStyle/>
          <a:p>
            <a:fld id="{4564040C-0060-4F7C-A574-261334DA3326}" type="slidenum">
              <a:rPr lang="nb-NO" smtClean="0"/>
              <a:t>65</a:t>
            </a:fld>
            <a:endParaRPr lang="nb-NO"/>
          </a:p>
        </p:txBody>
      </p:sp>
      <p:sp>
        <p:nvSpPr>
          <p:cNvPr id="35" name="TextBox 34">
            <a:extLst>
              <a:ext uri="{FF2B5EF4-FFF2-40B4-BE49-F238E27FC236}">
                <a16:creationId xmlns:a16="http://schemas.microsoft.com/office/drawing/2014/main" id="{9412B185-4775-4416-AE4E-6CBA38B93B76}"/>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Settings</a:t>
            </a:r>
          </a:p>
        </p:txBody>
      </p:sp>
      <p:grpSp>
        <p:nvGrpSpPr>
          <p:cNvPr id="19" name="Group 18">
            <a:extLst>
              <a:ext uri="{FF2B5EF4-FFF2-40B4-BE49-F238E27FC236}">
                <a16:creationId xmlns:a16="http://schemas.microsoft.com/office/drawing/2014/main" id="{07E89B21-E9C0-422B-BE43-023C567F4A12}"/>
              </a:ext>
            </a:extLst>
          </p:cNvPr>
          <p:cNvGrpSpPr/>
          <p:nvPr/>
        </p:nvGrpSpPr>
        <p:grpSpPr>
          <a:xfrm>
            <a:off x="184559" y="6304072"/>
            <a:ext cx="416641" cy="416641"/>
            <a:chOff x="4370185" y="5205952"/>
            <a:chExt cx="1188720" cy="1188720"/>
          </a:xfrm>
          <a:noFill/>
        </p:grpSpPr>
        <p:sp>
          <p:nvSpPr>
            <p:cNvPr id="20" name="Oval 19">
              <a:extLst>
                <a:ext uri="{FF2B5EF4-FFF2-40B4-BE49-F238E27FC236}">
                  <a16:creationId xmlns:a16="http://schemas.microsoft.com/office/drawing/2014/main" id="{C508A2C0-F51D-4CE4-B5CA-56BAD558D7B9}"/>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Picture 20" descr="A picture containing drawing&#10;&#10;Description automatically generated">
              <a:extLst>
                <a:ext uri="{FF2B5EF4-FFF2-40B4-BE49-F238E27FC236}">
                  <a16:creationId xmlns:a16="http://schemas.microsoft.com/office/drawing/2014/main" id="{D85406A5-D9AD-4E9E-8217-9E7411DAA4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22" name="Rectangle 21">
            <a:extLst>
              <a:ext uri="{FF2B5EF4-FFF2-40B4-BE49-F238E27FC236}">
                <a16:creationId xmlns:a16="http://schemas.microsoft.com/office/drawing/2014/main" id="{A6FAE689-FE79-43D8-816F-5A9BA0933ABE}"/>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3" name="Straight Connector 22">
            <a:extLst>
              <a:ext uri="{FF2B5EF4-FFF2-40B4-BE49-F238E27FC236}">
                <a16:creationId xmlns:a16="http://schemas.microsoft.com/office/drawing/2014/main" id="{6ED4DE3F-6142-4081-BA06-5DEC43D305B7}"/>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4" name="Graphic 23" descr="Classroom">
            <a:extLst>
              <a:ext uri="{FF2B5EF4-FFF2-40B4-BE49-F238E27FC236}">
                <a16:creationId xmlns:a16="http://schemas.microsoft.com/office/drawing/2014/main" id="{6964DB89-C1E2-4C91-B648-9B371F409B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6786" y="1074506"/>
            <a:ext cx="281160" cy="281160"/>
          </a:xfrm>
          <a:prstGeom prst="rect">
            <a:avLst/>
          </a:prstGeom>
        </p:spPr>
      </p:pic>
      <p:sp>
        <p:nvSpPr>
          <p:cNvPr id="25" name="TextBox 24">
            <a:extLst>
              <a:ext uri="{FF2B5EF4-FFF2-40B4-BE49-F238E27FC236}">
                <a16:creationId xmlns:a16="http://schemas.microsoft.com/office/drawing/2014/main" id="{4174541A-8744-4146-9B3E-75C775C3A804}"/>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DEMO</a:t>
            </a:r>
            <a:endParaRPr lang="nb-NO" sz="1100" i="1" spc="300" dirty="0">
              <a:solidFill>
                <a:schemeClr val="bg1"/>
              </a:solidFill>
            </a:endParaRPr>
          </a:p>
        </p:txBody>
      </p:sp>
      <p:sp>
        <p:nvSpPr>
          <p:cNvPr id="26" name="Oval 25">
            <a:extLst>
              <a:ext uri="{FF2B5EF4-FFF2-40B4-BE49-F238E27FC236}">
                <a16:creationId xmlns:a16="http://schemas.microsoft.com/office/drawing/2014/main" id="{1CDFC6F6-8945-4BB7-BA3B-D23A84559CBA}"/>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83912FC-705B-42F2-89B9-9E4238CED383}"/>
              </a:ext>
            </a:extLst>
          </p:cNvPr>
          <p:cNvGrpSpPr/>
          <p:nvPr/>
        </p:nvGrpSpPr>
        <p:grpSpPr>
          <a:xfrm>
            <a:off x="4007119" y="504739"/>
            <a:ext cx="6049623" cy="13627478"/>
            <a:chOff x="3889905" y="-3301783"/>
            <a:chExt cx="6049623" cy="13627478"/>
          </a:xfrm>
        </p:grpSpPr>
        <p:pic>
          <p:nvPicPr>
            <p:cNvPr id="2" name="Picture 1">
              <a:extLst>
                <a:ext uri="{FF2B5EF4-FFF2-40B4-BE49-F238E27FC236}">
                  <a16:creationId xmlns:a16="http://schemas.microsoft.com/office/drawing/2014/main" id="{984F4459-2CA4-479D-B175-919919CBA7CB}"/>
                </a:ext>
              </a:extLst>
            </p:cNvPr>
            <p:cNvPicPr>
              <a:picLocks noChangeAspect="1"/>
            </p:cNvPicPr>
            <p:nvPr/>
          </p:nvPicPr>
          <p:blipFill rotWithShape="1">
            <a:blip r:embed="rId11"/>
            <a:srcRect b="14191"/>
            <a:stretch/>
          </p:blipFill>
          <p:spPr>
            <a:xfrm>
              <a:off x="3889905" y="-3301783"/>
              <a:ext cx="6049623" cy="7142264"/>
            </a:xfrm>
            <a:prstGeom prst="rect">
              <a:avLst/>
            </a:prstGeom>
            <a:ln w="19050">
              <a:solidFill>
                <a:schemeClr val="bg1">
                  <a:lumMod val="75000"/>
                </a:schemeClr>
              </a:solidFill>
            </a:ln>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11C9B2A3-4176-437C-BCD4-1F13BFF1ABC7}"/>
                </a:ext>
              </a:extLst>
            </p:cNvPr>
            <p:cNvPicPr>
              <a:picLocks noChangeAspect="1"/>
            </p:cNvPicPr>
            <p:nvPr/>
          </p:nvPicPr>
          <p:blipFill rotWithShape="1">
            <a:blip r:embed="rId12"/>
            <a:srcRect r="5714"/>
            <a:stretch/>
          </p:blipFill>
          <p:spPr>
            <a:xfrm>
              <a:off x="3889905" y="3390304"/>
              <a:ext cx="6049623" cy="6935391"/>
            </a:xfrm>
            <a:prstGeom prst="rect">
              <a:avLst/>
            </a:prstGeom>
            <a:ln w="19050">
              <a:solidFill>
                <a:schemeClr val="bg1">
                  <a:lumMod val="75000"/>
                </a:schemeClr>
              </a:solidFill>
            </a:ln>
            <a:effectLst>
              <a:outerShdw blurRad="50800" dist="38100" dir="5400000" algn="t" rotWithShape="0">
                <a:prstClr val="black">
                  <a:alpha val="40000"/>
                </a:prstClr>
              </a:outerShdw>
            </a:effectLst>
          </p:spPr>
        </p:pic>
      </p:grpSp>
      <p:sp>
        <p:nvSpPr>
          <p:cNvPr id="27" name="Rectangle 26">
            <a:extLst>
              <a:ext uri="{FF2B5EF4-FFF2-40B4-BE49-F238E27FC236}">
                <a16:creationId xmlns:a16="http://schemas.microsoft.com/office/drawing/2014/main" id="{560F8908-18F0-4235-9458-BBE04E9767B8}"/>
              </a:ext>
            </a:extLst>
          </p:cNvPr>
          <p:cNvSpPr/>
          <p:nvPr/>
        </p:nvSpPr>
        <p:spPr>
          <a:xfrm>
            <a:off x="4050792" y="6189344"/>
            <a:ext cx="987552" cy="36034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78330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3.7037E-7 L 0.00078 -1.09907 " pathEditMode="relative" rAng="0" ptsTypes="AA">
                                      <p:cBhvr>
                                        <p:cTn id="6" dur="2000" fill="hold"/>
                                        <p:tgtEl>
                                          <p:spTgt spid="6"/>
                                        </p:tgtEl>
                                        <p:attrNameLst>
                                          <p:attrName>ppt_x</p:attrName>
                                          <p:attrName>ppt_y</p:attrName>
                                        </p:attrNameLst>
                                      </p:cBhvr>
                                      <p:rCtr x="39" y="-54954"/>
                                    </p:animMotion>
                                  </p:childTnLst>
                                </p:cTn>
                              </p:par>
                              <p:par>
                                <p:cTn id="7" presetID="1" presetClass="entr" presetSubtype="0" fill="hold" nodeType="withEffect">
                                  <p:stCondLst>
                                    <p:cond delay="0"/>
                                  </p:stCondLst>
                                  <p:childTnLst>
                                    <p:set>
                                      <p:cBhvr>
                                        <p:cTn id="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BB98A48C-D1CE-4D0B-AB33-549A8AF9F3AA}"/>
              </a:ext>
            </a:extLst>
          </p:cNvPr>
          <p:cNvGraphicFramePr>
            <a:graphicFrameLocks noChangeAspect="1"/>
          </p:cNvGraphicFramePr>
          <p:nvPr>
            <p:custDataLst>
              <p:tags r:id="rId2"/>
            </p:custDataLst>
            <p:extLst>
              <p:ext uri="{D42A27DB-BD31-4B8C-83A1-F6EECF244321}">
                <p14:modId xmlns:p14="http://schemas.microsoft.com/office/powerpoint/2010/main" val="671295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94"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3AF31B8-B2C6-43A8-BAE7-C7D2D93F3FA5}"/>
              </a:ext>
            </a:extLst>
          </p:cNvPr>
          <p:cNvSpPr>
            <a:spLocks noGrp="1"/>
          </p:cNvSpPr>
          <p:nvPr>
            <p:ph type="sldNum" sz="quarter" idx="12"/>
          </p:nvPr>
        </p:nvSpPr>
        <p:spPr/>
        <p:txBody>
          <a:bodyPr/>
          <a:lstStyle/>
          <a:p>
            <a:fld id="{4564040C-0060-4F7C-A574-261334DA3326}" type="slidenum">
              <a:rPr lang="nb-NO" smtClean="0"/>
              <a:t>66</a:t>
            </a:fld>
            <a:endParaRPr lang="nb-NO"/>
          </a:p>
        </p:txBody>
      </p:sp>
      <p:sp>
        <p:nvSpPr>
          <p:cNvPr id="5" name="Rectangle 4">
            <a:extLst>
              <a:ext uri="{FF2B5EF4-FFF2-40B4-BE49-F238E27FC236}">
                <a16:creationId xmlns:a16="http://schemas.microsoft.com/office/drawing/2014/main" id="{38C2AEE3-B14D-4FF5-956A-24D4E317E40D}"/>
              </a:ext>
            </a:extLst>
          </p:cNvPr>
          <p:cNvSpPr/>
          <p:nvPr/>
        </p:nvSpPr>
        <p:spPr>
          <a:xfrm>
            <a:off x="-12124" y="0"/>
            <a:ext cx="3398981" cy="1855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0" name="Rectangle 9">
            <a:extLst>
              <a:ext uri="{FF2B5EF4-FFF2-40B4-BE49-F238E27FC236}">
                <a16:creationId xmlns:a16="http://schemas.microsoft.com/office/drawing/2014/main" id="{A17502F3-8A59-4096-B82B-290B25767475}"/>
              </a:ext>
            </a:extLst>
          </p:cNvPr>
          <p:cNvSpPr/>
          <p:nvPr/>
        </p:nvSpPr>
        <p:spPr>
          <a:xfrm>
            <a:off x="-12124" y="1855039"/>
            <a:ext cx="3507942" cy="5002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ctangle 13">
            <a:extLst>
              <a:ext uri="{FF2B5EF4-FFF2-40B4-BE49-F238E27FC236}">
                <a16:creationId xmlns:a16="http://schemas.microsoft.com/office/drawing/2014/main" id="{C87CA90C-FFD2-47FD-82E7-ACEC8FB42F03}"/>
              </a:ext>
            </a:extLst>
          </p:cNvPr>
          <p:cNvSpPr/>
          <p:nvPr/>
        </p:nvSpPr>
        <p:spPr>
          <a:xfrm>
            <a:off x="3386090" y="-2"/>
            <a:ext cx="109728" cy="18550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699411F6-E6DF-43C5-984B-BF3F7D7B94AD}"/>
              </a:ext>
            </a:extLst>
          </p:cNvPr>
          <p:cNvSpPr/>
          <p:nvPr/>
        </p:nvSpPr>
        <p:spPr>
          <a:xfrm>
            <a:off x="4029884" y="2026899"/>
            <a:ext cx="7257241" cy="2769989"/>
          </a:xfrm>
          <a:prstGeom prst="rect">
            <a:avLst/>
          </a:prstGeom>
        </p:spPr>
        <p:txBody>
          <a:bodyPr wrap="square">
            <a:spAutoFit/>
          </a:bodyPr>
          <a:lstStyle/>
          <a:p>
            <a:pPr marL="514350" indent="-514350">
              <a:spcBef>
                <a:spcPts val="600"/>
              </a:spcBef>
              <a:spcAft>
                <a:spcPts val="600"/>
              </a:spcAft>
              <a:buClr>
                <a:srgbClr val="980C16"/>
              </a:buClr>
              <a:buSzPct val="125000"/>
              <a:buFont typeface="+mj-lt"/>
              <a:buAutoNum type="alphaUcPeriod"/>
            </a:pPr>
            <a:r>
              <a:rPr lang="en-GB" dirty="0"/>
              <a:t>Go to the project settings and check out the different options. Do you know what they mean and why they are there?</a:t>
            </a:r>
          </a:p>
          <a:p>
            <a:pPr marL="514350" indent="-514350">
              <a:spcBef>
                <a:spcPts val="600"/>
              </a:spcBef>
              <a:spcAft>
                <a:spcPts val="600"/>
              </a:spcAft>
              <a:buClr>
                <a:srgbClr val="980C16"/>
              </a:buClr>
              <a:buSzPct val="125000"/>
              <a:buFont typeface="+mj-lt"/>
              <a:buAutoNum type="alphaUcPeriod"/>
            </a:pPr>
            <a:r>
              <a:rPr lang="en-GB" dirty="0"/>
              <a:t>Why do you have to add specific health risks/events to a project?</a:t>
            </a:r>
          </a:p>
          <a:p>
            <a:pPr marL="514350" indent="-514350">
              <a:spcBef>
                <a:spcPts val="600"/>
              </a:spcBef>
              <a:spcAft>
                <a:spcPts val="600"/>
              </a:spcAft>
              <a:buClr>
                <a:srgbClr val="980C16"/>
              </a:buClr>
              <a:buSzPct val="125000"/>
              <a:buFont typeface="+mj-lt"/>
              <a:buAutoNum type="alphaUcPeriod"/>
            </a:pPr>
            <a:r>
              <a:rPr lang="en-GB" dirty="0"/>
              <a:t>Which language will show in the suggested definition and feedback message fields?</a:t>
            </a:r>
          </a:p>
          <a:p>
            <a:pPr marL="514350" indent="-514350">
              <a:spcBef>
                <a:spcPts val="600"/>
              </a:spcBef>
              <a:spcAft>
                <a:spcPts val="600"/>
              </a:spcAft>
              <a:buClr>
                <a:srgbClr val="980C16"/>
              </a:buClr>
              <a:buSzPct val="125000"/>
              <a:buFont typeface="+mj-lt"/>
              <a:buAutoNum type="alphaUcPeriod"/>
            </a:pPr>
            <a:r>
              <a:rPr lang="en-GB" dirty="0"/>
              <a:t>Can you explain what the logic behind escalation notifications is? Why are they important in the CBS cycle?</a:t>
            </a:r>
          </a:p>
        </p:txBody>
      </p:sp>
      <p:sp>
        <p:nvSpPr>
          <p:cNvPr id="24" name="TextBox 23">
            <a:extLst>
              <a:ext uri="{FF2B5EF4-FFF2-40B4-BE49-F238E27FC236}">
                <a16:creationId xmlns:a16="http://schemas.microsoft.com/office/drawing/2014/main" id="{84982E33-5BA7-48B6-9992-8187E6470AAD}"/>
              </a:ext>
            </a:extLst>
          </p:cNvPr>
          <p:cNvSpPr txBox="1"/>
          <p:nvPr/>
        </p:nvSpPr>
        <p:spPr>
          <a:xfrm>
            <a:off x="382730" y="131433"/>
            <a:ext cx="2609273" cy="738664"/>
          </a:xfrm>
          <a:prstGeom prst="rect">
            <a:avLst/>
          </a:prstGeom>
          <a:noFill/>
        </p:spPr>
        <p:txBody>
          <a:bodyPr wrap="square" rtlCol="0">
            <a:spAutoFit/>
          </a:bodyPr>
          <a:lstStyle/>
          <a:p>
            <a:pPr algn="ctr"/>
            <a:r>
              <a:rPr lang="nb-NO" i="1" dirty="0">
                <a:solidFill>
                  <a:schemeClr val="bg1"/>
                </a:solidFill>
              </a:rPr>
              <a:t>Projects</a:t>
            </a:r>
          </a:p>
          <a:p>
            <a:pPr algn="ctr"/>
            <a:r>
              <a:rPr lang="nb-NO" sz="2400" b="1" dirty="0">
                <a:solidFill>
                  <a:schemeClr val="bg1"/>
                </a:solidFill>
              </a:rPr>
              <a:t>Project Settings</a:t>
            </a:r>
          </a:p>
        </p:txBody>
      </p:sp>
      <p:grpSp>
        <p:nvGrpSpPr>
          <p:cNvPr id="16" name="Group 15">
            <a:extLst>
              <a:ext uri="{FF2B5EF4-FFF2-40B4-BE49-F238E27FC236}">
                <a16:creationId xmlns:a16="http://schemas.microsoft.com/office/drawing/2014/main" id="{EEB5559B-D032-4CEC-9C14-073EB837BA02}"/>
              </a:ext>
            </a:extLst>
          </p:cNvPr>
          <p:cNvGrpSpPr/>
          <p:nvPr/>
        </p:nvGrpSpPr>
        <p:grpSpPr>
          <a:xfrm>
            <a:off x="184559" y="6304072"/>
            <a:ext cx="416641" cy="416641"/>
            <a:chOff x="4370185" y="5205952"/>
            <a:chExt cx="1188720" cy="1188720"/>
          </a:xfrm>
          <a:noFill/>
        </p:grpSpPr>
        <p:sp>
          <p:nvSpPr>
            <p:cNvPr id="17" name="Oval 16">
              <a:extLst>
                <a:ext uri="{FF2B5EF4-FFF2-40B4-BE49-F238E27FC236}">
                  <a16:creationId xmlns:a16="http://schemas.microsoft.com/office/drawing/2014/main" id="{4F8D3DE6-9665-47C2-A0B9-4D15646CAD25}"/>
                </a:ext>
              </a:extLst>
            </p:cNvPr>
            <p:cNvSpPr/>
            <p:nvPr/>
          </p:nvSpPr>
          <p:spPr>
            <a:xfrm>
              <a:off x="4370185" y="5205952"/>
              <a:ext cx="1188720" cy="1188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Picture 17" descr="A picture containing drawing&#10;&#10;Description automatically generated">
              <a:extLst>
                <a:ext uri="{FF2B5EF4-FFF2-40B4-BE49-F238E27FC236}">
                  <a16:creationId xmlns:a16="http://schemas.microsoft.com/office/drawing/2014/main" id="{4B3AE313-272D-476E-8C48-BF3EE653F8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9853" y="5305620"/>
              <a:ext cx="1002884" cy="1002884"/>
            </a:xfrm>
            <a:prstGeom prst="rect">
              <a:avLst/>
            </a:prstGeom>
            <a:grpFill/>
          </p:spPr>
        </p:pic>
      </p:grpSp>
      <p:sp>
        <p:nvSpPr>
          <p:cNvPr id="19" name="Rectangle 18">
            <a:extLst>
              <a:ext uri="{FF2B5EF4-FFF2-40B4-BE49-F238E27FC236}">
                <a16:creationId xmlns:a16="http://schemas.microsoft.com/office/drawing/2014/main" id="{C40A4E9E-4E7E-41E5-ACD3-0A1C10B6599B}"/>
              </a:ext>
            </a:extLst>
          </p:cNvPr>
          <p:cNvSpPr/>
          <p:nvPr/>
        </p:nvSpPr>
        <p:spPr>
          <a:xfrm>
            <a:off x="801780" y="6325162"/>
            <a:ext cx="2330067" cy="374461"/>
          </a:xfrm>
          <a:prstGeom prst="rect">
            <a:avLst/>
          </a:prstGeom>
        </p:spPr>
        <p:txBody>
          <a:bodyPr wrap="square" anchor="ctr">
            <a:spAutoFit/>
          </a:bodyPr>
          <a:lstStyle/>
          <a:p>
            <a:pPr>
              <a:lnSpc>
                <a:spcPts val="1000"/>
              </a:lnSpc>
              <a:spcAft>
                <a:spcPts val="200"/>
              </a:spcAft>
            </a:pPr>
            <a:r>
              <a:rPr lang="en-US" sz="1000" b="1" spc="300" dirty="0">
                <a:solidFill>
                  <a:schemeClr val="tx2">
                    <a:lumMod val="75000"/>
                    <a:lumOff val="25000"/>
                  </a:schemeClr>
                </a:solidFill>
              </a:rPr>
              <a:t>NYSS TRAINING GUIDE</a:t>
            </a:r>
          </a:p>
          <a:p>
            <a:pPr>
              <a:lnSpc>
                <a:spcPts val="1000"/>
              </a:lnSpc>
              <a:spcAft>
                <a:spcPts val="200"/>
              </a:spcAft>
            </a:pPr>
            <a:r>
              <a:rPr lang="nb-NO" sz="1100" i="1" dirty="0">
                <a:solidFill>
                  <a:schemeClr val="tx2">
                    <a:lumMod val="75000"/>
                    <a:lumOff val="25000"/>
                  </a:schemeClr>
                </a:solidFill>
              </a:rPr>
              <a:t>Version 1.0</a:t>
            </a:r>
          </a:p>
        </p:txBody>
      </p:sp>
      <p:cxnSp>
        <p:nvCxnSpPr>
          <p:cNvPr id="22" name="Straight Connector 21">
            <a:extLst>
              <a:ext uri="{FF2B5EF4-FFF2-40B4-BE49-F238E27FC236}">
                <a16:creationId xmlns:a16="http://schemas.microsoft.com/office/drawing/2014/main" id="{916E9347-B2A6-450A-987E-10D0E1305D3C}"/>
              </a:ext>
            </a:extLst>
          </p:cNvPr>
          <p:cNvCxnSpPr/>
          <p:nvPr/>
        </p:nvCxnSpPr>
        <p:spPr>
          <a:xfrm>
            <a:off x="727280" y="6360371"/>
            <a:ext cx="0" cy="30404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C2AC78A-CD90-41AA-9375-D1BCF86B56D5}"/>
              </a:ext>
            </a:extLst>
          </p:cNvPr>
          <p:cNvGrpSpPr/>
          <p:nvPr/>
        </p:nvGrpSpPr>
        <p:grpSpPr>
          <a:xfrm>
            <a:off x="1275503" y="1010743"/>
            <a:ext cx="822960" cy="693882"/>
            <a:chOff x="1275503" y="1010743"/>
            <a:chExt cx="822960" cy="693882"/>
          </a:xfrm>
        </p:grpSpPr>
        <p:pic>
          <p:nvPicPr>
            <p:cNvPr id="25" name="Graphic 24" descr="Pencil">
              <a:extLst>
                <a:ext uri="{FF2B5EF4-FFF2-40B4-BE49-F238E27FC236}">
                  <a16:creationId xmlns:a16="http://schemas.microsoft.com/office/drawing/2014/main" id="{090C7083-6476-44FA-A7BF-B87631B4D4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6786" y="1074506"/>
              <a:ext cx="281160" cy="281160"/>
            </a:xfrm>
            <a:prstGeom prst="rect">
              <a:avLst/>
            </a:prstGeom>
          </p:spPr>
        </p:pic>
        <p:sp>
          <p:nvSpPr>
            <p:cNvPr id="27" name="TextBox 26">
              <a:extLst>
                <a:ext uri="{FF2B5EF4-FFF2-40B4-BE49-F238E27FC236}">
                  <a16:creationId xmlns:a16="http://schemas.microsoft.com/office/drawing/2014/main" id="{B099BF89-8340-430B-9DE9-487C161EAC6A}"/>
                </a:ext>
              </a:extLst>
            </p:cNvPr>
            <p:cNvSpPr txBox="1"/>
            <p:nvPr/>
          </p:nvSpPr>
          <p:spPr>
            <a:xfrm>
              <a:off x="1275503" y="1443015"/>
              <a:ext cx="822960" cy="261610"/>
            </a:xfrm>
            <a:prstGeom prst="rect">
              <a:avLst/>
            </a:prstGeom>
            <a:noFill/>
          </p:spPr>
          <p:txBody>
            <a:bodyPr wrap="square" rtlCol="0">
              <a:spAutoFit/>
            </a:bodyPr>
            <a:lstStyle/>
            <a:p>
              <a:pPr algn="ctr"/>
              <a:r>
                <a:rPr lang="en-US" sz="1100" i="1" spc="300" dirty="0">
                  <a:solidFill>
                    <a:schemeClr val="bg1"/>
                  </a:solidFill>
                </a:rPr>
                <a:t>T</a:t>
              </a:r>
              <a:r>
                <a:rPr lang="nb-NO" sz="1100" i="1" spc="300" dirty="0">
                  <a:solidFill>
                    <a:schemeClr val="bg1"/>
                  </a:solidFill>
                </a:rPr>
                <a:t>ASKS</a:t>
              </a:r>
            </a:p>
          </p:txBody>
        </p:sp>
        <p:sp>
          <p:nvSpPr>
            <p:cNvPr id="28" name="Oval 27">
              <a:extLst>
                <a:ext uri="{FF2B5EF4-FFF2-40B4-BE49-F238E27FC236}">
                  <a16:creationId xmlns:a16="http://schemas.microsoft.com/office/drawing/2014/main" id="{569EDAC8-AB5C-45EA-8F01-01EEE3004F37}"/>
                </a:ext>
              </a:extLst>
            </p:cNvPr>
            <p:cNvSpPr/>
            <p:nvPr/>
          </p:nvSpPr>
          <p:spPr>
            <a:xfrm>
              <a:off x="1483023" y="1010743"/>
              <a:ext cx="408686" cy="4086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C6BC6C2E-E3E0-44CA-B717-B58BAAD38AE3}"/>
              </a:ext>
            </a:extLst>
          </p:cNvPr>
          <p:cNvSpPr/>
          <p:nvPr/>
        </p:nvSpPr>
        <p:spPr>
          <a:xfrm>
            <a:off x="-12124" y="1986474"/>
            <a:ext cx="3369336" cy="861774"/>
          </a:xfrm>
          <a:prstGeom prst="rect">
            <a:avLst/>
          </a:prstGeom>
        </p:spPr>
        <p:txBody>
          <a:bodyPr wrap="square">
            <a:spAutoFit/>
          </a:bodyPr>
          <a:lstStyle/>
          <a:p>
            <a:r>
              <a:rPr lang="nb-NO" b="1" dirty="0" err="1"/>
              <a:t>Instructions</a:t>
            </a:r>
            <a:r>
              <a:rPr lang="nb-NO" b="1" dirty="0"/>
              <a:t>:</a:t>
            </a:r>
          </a:p>
          <a:p>
            <a:pPr marL="514350" lvl="1" indent="-342900">
              <a:buFont typeface="+mj-lt"/>
              <a:buAutoNum type="arabicPeriod"/>
            </a:pPr>
            <a:r>
              <a:rPr lang="nb-NO" sz="1600" dirty="0"/>
              <a:t>Log </a:t>
            </a:r>
            <a:r>
              <a:rPr lang="nb-NO" sz="1600" dirty="0" err="1"/>
              <a:t>into</a:t>
            </a:r>
            <a:r>
              <a:rPr lang="nb-NO" sz="1600" dirty="0"/>
              <a:t> Nyss</a:t>
            </a:r>
          </a:p>
          <a:p>
            <a:pPr marL="514350" lvl="1" indent="-342900">
              <a:buFont typeface="+mj-lt"/>
              <a:buAutoNum type="arabicPeriod"/>
            </a:pPr>
            <a:r>
              <a:rPr lang="nb-NO" sz="1600" dirty="0" err="1"/>
              <a:t>Answer</a:t>
            </a:r>
            <a:r>
              <a:rPr lang="nb-NO" sz="1600" dirty="0"/>
              <a:t> </a:t>
            </a:r>
            <a:r>
              <a:rPr lang="nb-NO" sz="1600" dirty="0" err="1"/>
              <a:t>the</a:t>
            </a:r>
            <a:r>
              <a:rPr lang="nb-NO" sz="1600" dirty="0"/>
              <a:t> questions</a:t>
            </a:r>
          </a:p>
        </p:txBody>
      </p:sp>
    </p:spTree>
    <p:extLst>
      <p:ext uri="{BB962C8B-B14F-4D97-AF65-F5344CB8AC3E}">
        <p14:creationId xmlns:p14="http://schemas.microsoft.com/office/powerpoint/2010/main" val="4001129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436367-A1AE-4E8B-A0BD-F07D4FC2B1C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54"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69436367-A1AE-4E8B-A0BD-F07D4FC2B1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CA581D9-A1B6-4282-9DC8-02F280C3343F}"/>
              </a:ext>
            </a:extLst>
          </p:cNvPr>
          <p:cNvSpPr/>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F8943693-C60B-4FFB-9912-D5F6ECABA073}"/>
              </a:ext>
            </a:extLst>
          </p:cNvPr>
          <p:cNvGrpSpPr/>
          <p:nvPr/>
        </p:nvGrpSpPr>
        <p:grpSpPr>
          <a:xfrm>
            <a:off x="1333382" y="1771760"/>
            <a:ext cx="9525239" cy="2839672"/>
            <a:chOff x="1333382" y="1120933"/>
            <a:chExt cx="9525239" cy="2839672"/>
          </a:xfrm>
        </p:grpSpPr>
        <p:sp>
          <p:nvSpPr>
            <p:cNvPr id="4" name="TextBox 3">
              <a:extLst>
                <a:ext uri="{FF2B5EF4-FFF2-40B4-BE49-F238E27FC236}">
                  <a16:creationId xmlns:a16="http://schemas.microsoft.com/office/drawing/2014/main" id="{E3EE491F-FAF8-4FB6-8DBC-DBC712A81495}"/>
                </a:ext>
              </a:extLst>
            </p:cNvPr>
            <p:cNvSpPr txBox="1"/>
            <p:nvPr/>
          </p:nvSpPr>
          <p:spPr>
            <a:xfrm>
              <a:off x="1333382" y="2988864"/>
              <a:ext cx="9525239" cy="769441"/>
            </a:xfrm>
            <a:prstGeom prst="rect">
              <a:avLst/>
            </a:prstGeom>
            <a:noFill/>
          </p:spPr>
          <p:txBody>
            <a:bodyPr wrap="square" rtlCol="0">
              <a:spAutoFit/>
            </a:bodyPr>
            <a:lstStyle/>
            <a:p>
              <a:pPr algn="ctr"/>
              <a:r>
                <a:rPr lang="en-US" sz="4400" b="1" dirty="0">
                  <a:solidFill>
                    <a:schemeClr val="bg1"/>
                  </a:solidFill>
                </a:rPr>
                <a:t>3. QUESTIONS AND DISCUSSION</a:t>
              </a:r>
            </a:p>
          </p:txBody>
        </p:sp>
        <p:cxnSp>
          <p:nvCxnSpPr>
            <p:cNvPr id="6" name="Straight Connector 5">
              <a:extLst>
                <a:ext uri="{FF2B5EF4-FFF2-40B4-BE49-F238E27FC236}">
                  <a16:creationId xmlns:a16="http://schemas.microsoft.com/office/drawing/2014/main" id="{67A60866-7C54-44C7-9338-38AD36C3318F}"/>
                </a:ext>
              </a:extLst>
            </p:cNvPr>
            <p:cNvCxnSpPr>
              <a:cxnSpLocks/>
            </p:cNvCxnSpPr>
            <p:nvPr/>
          </p:nvCxnSpPr>
          <p:spPr>
            <a:xfrm>
              <a:off x="5555674" y="3960605"/>
              <a:ext cx="1080655"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1239D97-4D0B-4FBA-A740-FC59405AD852}"/>
                </a:ext>
              </a:extLst>
            </p:cNvPr>
            <p:cNvGrpSpPr/>
            <p:nvPr/>
          </p:nvGrpSpPr>
          <p:grpSpPr>
            <a:xfrm>
              <a:off x="5501641" y="1120933"/>
              <a:ext cx="1188721" cy="1188721"/>
              <a:chOff x="4370185" y="5205952"/>
              <a:chExt cx="1188720" cy="1188720"/>
            </a:xfrm>
          </p:grpSpPr>
          <p:sp>
            <p:nvSpPr>
              <p:cNvPr id="2" name="Oval 1">
                <a:extLst>
                  <a:ext uri="{FF2B5EF4-FFF2-40B4-BE49-F238E27FC236}">
                    <a16:creationId xmlns:a16="http://schemas.microsoft.com/office/drawing/2014/main" id="{5255181C-04A5-4D02-AB01-879B13E10001}"/>
                  </a:ext>
                </a:extLst>
              </p:cNvPr>
              <p:cNvSpPr/>
              <p:nvPr/>
            </p:nvSpPr>
            <p:spPr>
              <a:xfrm>
                <a:off x="4370185" y="5205952"/>
                <a:ext cx="1188720" cy="1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4CE12117-40D8-462B-8E4A-7B7669EA4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grpSp>
      <p:sp>
        <p:nvSpPr>
          <p:cNvPr id="10" name="Slide Number Placeholder 9">
            <a:extLst>
              <a:ext uri="{FF2B5EF4-FFF2-40B4-BE49-F238E27FC236}">
                <a16:creationId xmlns:a16="http://schemas.microsoft.com/office/drawing/2014/main" id="{719E705D-638C-4210-93E2-8F3249AAE63C}"/>
              </a:ext>
            </a:extLst>
          </p:cNvPr>
          <p:cNvSpPr>
            <a:spLocks noGrp="1"/>
          </p:cNvSpPr>
          <p:nvPr>
            <p:ph type="sldNum" sz="quarter" idx="12"/>
          </p:nvPr>
        </p:nvSpPr>
        <p:spPr/>
        <p:txBody>
          <a:bodyPr/>
          <a:lstStyle/>
          <a:p>
            <a:fld id="{4564040C-0060-4F7C-A574-261334DA3326}" type="slidenum">
              <a:rPr lang="en-US" smtClean="0"/>
              <a:t>67</a:t>
            </a:fld>
            <a:endParaRPr lang="en-US" dirty="0"/>
          </a:p>
        </p:txBody>
      </p:sp>
    </p:spTree>
    <p:extLst>
      <p:ext uri="{BB962C8B-B14F-4D97-AF65-F5344CB8AC3E}">
        <p14:creationId xmlns:p14="http://schemas.microsoft.com/office/powerpoint/2010/main" val="230459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2949541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1"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E4BD88B1-58BB-4BF4-8848-0358F27847A4}"/>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FFB95B-7DB3-455E-8DB6-8AEE722D5E96}"/>
              </a:ext>
            </a:extLst>
          </p:cNvPr>
          <p:cNvSpPr/>
          <p:nvPr/>
        </p:nvSpPr>
        <p:spPr>
          <a:xfrm>
            <a:off x="391003" y="2594957"/>
            <a:ext cx="2602975" cy="1154483"/>
          </a:xfrm>
          <a:prstGeom prst="rect">
            <a:avLst/>
          </a:prstGeom>
        </p:spPr>
        <p:txBody>
          <a:bodyPr wrap="square">
            <a:spAutoFit/>
          </a:bodyPr>
          <a:lstStyle/>
          <a:p>
            <a:pPr algn="just">
              <a:lnSpc>
                <a:spcPct val="150000"/>
              </a:lnSpc>
            </a:pPr>
            <a:r>
              <a:rPr lang="en-US" sz="1600" dirty="0">
                <a:solidFill>
                  <a:schemeClr val="bg1"/>
                </a:solidFill>
              </a:rPr>
              <a:t>Nyss makes it possible to collect and react to data in real-time. </a:t>
            </a:r>
          </a:p>
        </p:txBody>
      </p:sp>
      <p:sp>
        <p:nvSpPr>
          <p:cNvPr id="11" name="Title 1">
            <a:extLst>
              <a:ext uri="{FF2B5EF4-FFF2-40B4-BE49-F238E27FC236}">
                <a16:creationId xmlns:a16="http://schemas.microsoft.com/office/drawing/2014/main" id="{748FD192-C197-4D7F-B3B2-132F9B2D6EA8}"/>
              </a:ext>
            </a:extLst>
          </p:cNvPr>
          <p:cNvSpPr txBox="1">
            <a:spLocks/>
          </p:cNvSpPr>
          <p:nvPr/>
        </p:nvSpPr>
        <p:spPr>
          <a:xfrm>
            <a:off x="4172526" y="416857"/>
            <a:ext cx="372457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What is Nyss?  	</a:t>
            </a:r>
            <a:endParaRPr lang="en-US" sz="3600" dirty="0"/>
          </a:p>
        </p:txBody>
      </p:sp>
      <p:sp>
        <p:nvSpPr>
          <p:cNvPr id="12" name="Content Placeholder 2">
            <a:extLst>
              <a:ext uri="{FF2B5EF4-FFF2-40B4-BE49-F238E27FC236}">
                <a16:creationId xmlns:a16="http://schemas.microsoft.com/office/drawing/2014/main" id="{64CB79A4-9FF0-490D-B6F7-BA24281DA02F}"/>
              </a:ext>
            </a:extLst>
          </p:cNvPr>
          <p:cNvSpPr txBox="1">
            <a:spLocks/>
          </p:cNvSpPr>
          <p:nvPr/>
        </p:nvSpPr>
        <p:spPr>
          <a:xfrm>
            <a:off x="3904672" y="1717347"/>
            <a:ext cx="7299037" cy="34233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3000"/>
              </a:spcBef>
              <a:buBlip>
                <a:blip r:embed="rId7"/>
              </a:buBlip>
            </a:pPr>
            <a:r>
              <a:rPr lang="en-US" sz="1600" b="1" dirty="0">
                <a:solidFill>
                  <a:schemeClr val="accent2"/>
                </a:solidFill>
              </a:rPr>
              <a:t>Software platform </a:t>
            </a:r>
            <a:r>
              <a:rPr lang="en-US" sz="1600" dirty="0"/>
              <a:t>for community-based surveillance (CBS) of health risks and other unusual events in local communities. </a:t>
            </a:r>
          </a:p>
          <a:p>
            <a:pPr>
              <a:lnSpc>
                <a:spcPct val="150000"/>
              </a:lnSpc>
              <a:spcBef>
                <a:spcPts val="3000"/>
              </a:spcBef>
              <a:buFont typeface="Arial" panose="020B0604020202020204" pitchFamily="34" charset="0"/>
              <a:buBlip>
                <a:blip r:embed="rId7"/>
              </a:buBlip>
            </a:pPr>
            <a:r>
              <a:rPr lang="en-US" sz="1600" dirty="0"/>
              <a:t>CBS is defined as the systematic detection and reporting of events of public health significance </a:t>
            </a:r>
            <a:r>
              <a:rPr lang="en-US" sz="1600" b="1" dirty="0">
                <a:solidFill>
                  <a:schemeClr val="accent2"/>
                </a:solidFill>
              </a:rPr>
              <a:t>within a community by community members.</a:t>
            </a:r>
            <a:endParaRPr lang="en-US" sz="1600" b="1" dirty="0"/>
          </a:p>
          <a:p>
            <a:pPr>
              <a:lnSpc>
                <a:spcPct val="150000"/>
              </a:lnSpc>
              <a:spcBef>
                <a:spcPts val="3000"/>
              </a:spcBef>
              <a:buFont typeface="Arial" panose="020B0604020202020204" pitchFamily="34" charset="0"/>
              <a:buBlip>
                <a:blip r:embed="rId7"/>
              </a:buBlip>
            </a:pPr>
            <a:r>
              <a:rPr lang="en-US" sz="1600" dirty="0"/>
              <a:t>In communities with poor health service coverage and weak surveillance systems, CBS and Nyss can be used to ensure </a:t>
            </a:r>
            <a:r>
              <a:rPr lang="en-US" sz="1600" b="1" dirty="0">
                <a:solidFill>
                  <a:schemeClr val="accent2"/>
                </a:solidFill>
              </a:rPr>
              <a:t>early warning and early response</a:t>
            </a:r>
            <a:r>
              <a:rPr lang="en-US" sz="1600" dirty="0">
                <a:solidFill>
                  <a:schemeClr val="accent2"/>
                </a:solidFill>
              </a:rPr>
              <a:t> </a:t>
            </a:r>
            <a:r>
              <a:rPr lang="en-US" sz="1600" dirty="0"/>
              <a:t>to disease outbreaks and epidemics, both for preparedness and in emergencies. </a:t>
            </a:r>
          </a:p>
        </p:txBody>
      </p:sp>
      <p:sp>
        <p:nvSpPr>
          <p:cNvPr id="3" name="Slide Number Placeholder 2">
            <a:extLst>
              <a:ext uri="{FF2B5EF4-FFF2-40B4-BE49-F238E27FC236}">
                <a16:creationId xmlns:a16="http://schemas.microsoft.com/office/drawing/2014/main" id="{F3EB6339-D110-4ACB-BD24-4B3C9BF3F838}"/>
              </a:ext>
            </a:extLst>
          </p:cNvPr>
          <p:cNvSpPr>
            <a:spLocks noGrp="1"/>
          </p:cNvSpPr>
          <p:nvPr>
            <p:ph type="sldNum" sz="quarter" idx="12"/>
          </p:nvPr>
        </p:nvSpPr>
        <p:spPr/>
        <p:txBody>
          <a:bodyPr/>
          <a:lstStyle/>
          <a:p>
            <a:fld id="{4564040C-0060-4F7C-A574-261334DA3326}" type="slidenum">
              <a:rPr lang="en-US" smtClean="0"/>
              <a:t>7</a:t>
            </a:fld>
            <a:endParaRPr lang="en-US" dirty="0"/>
          </a:p>
        </p:txBody>
      </p:sp>
      <p:sp>
        <p:nvSpPr>
          <p:cNvPr id="17" name="Rectangle 16">
            <a:extLst>
              <a:ext uri="{FF2B5EF4-FFF2-40B4-BE49-F238E27FC236}">
                <a16:creationId xmlns:a16="http://schemas.microsoft.com/office/drawing/2014/main" id="{6386740E-2C2C-4D29-93E2-2C2BBB902B91}"/>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1ED3A3D8-48B7-4EB5-BF3D-65848A18D3A2}"/>
              </a:ext>
            </a:extLst>
          </p:cNvPr>
          <p:cNvGrpSpPr/>
          <p:nvPr/>
        </p:nvGrpSpPr>
        <p:grpSpPr>
          <a:xfrm>
            <a:off x="1150883" y="416857"/>
            <a:ext cx="1083214" cy="1083214"/>
            <a:chOff x="4370185" y="5205952"/>
            <a:chExt cx="1188720" cy="1188720"/>
          </a:xfrm>
        </p:grpSpPr>
        <p:sp>
          <p:nvSpPr>
            <p:cNvPr id="19" name="Oval 18">
              <a:extLst>
                <a:ext uri="{FF2B5EF4-FFF2-40B4-BE49-F238E27FC236}">
                  <a16:creationId xmlns:a16="http://schemas.microsoft.com/office/drawing/2014/main" id="{26F5ECDA-DAE3-41AB-BA6F-F1D1A2C30F44}"/>
                </a:ext>
              </a:extLst>
            </p:cNvPr>
            <p:cNvSpPr/>
            <p:nvPr/>
          </p:nvSpPr>
          <p:spPr>
            <a:xfrm>
              <a:off x="4370185" y="5205952"/>
              <a:ext cx="1188720" cy="1188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2B24B019-C8D3-4C0D-8D48-858000A6AA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3103" y="5298870"/>
              <a:ext cx="1002884" cy="1002884"/>
            </a:xfrm>
            <a:prstGeom prst="rect">
              <a:avLst/>
            </a:prstGeom>
          </p:spPr>
        </p:pic>
      </p:grpSp>
      <p:sp>
        <p:nvSpPr>
          <p:cNvPr id="21" name="TextBox 20">
            <a:extLst>
              <a:ext uri="{FF2B5EF4-FFF2-40B4-BE49-F238E27FC236}">
                <a16:creationId xmlns:a16="http://schemas.microsoft.com/office/drawing/2014/main" id="{CB927A29-D8C1-476D-92F9-C2929D04C7DC}"/>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ABOUT NYSS</a:t>
            </a:r>
            <a:endParaRPr lang="en-US" sz="2000" b="1" dirty="0">
              <a:solidFill>
                <a:schemeClr val="bg1"/>
              </a:solidFill>
            </a:endParaRPr>
          </a:p>
        </p:txBody>
      </p:sp>
      <p:cxnSp>
        <p:nvCxnSpPr>
          <p:cNvPr id="22" name="Straight Connector 21">
            <a:extLst>
              <a:ext uri="{FF2B5EF4-FFF2-40B4-BE49-F238E27FC236}">
                <a16:creationId xmlns:a16="http://schemas.microsoft.com/office/drawing/2014/main" id="{E752C368-B6F4-47C8-B139-664E206B6F36}"/>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E009BB2-418F-451F-859B-17B30B178773}"/>
              </a:ext>
            </a:extLst>
          </p:cNvPr>
          <p:cNvGrpSpPr/>
          <p:nvPr/>
        </p:nvGrpSpPr>
        <p:grpSpPr>
          <a:xfrm>
            <a:off x="467367" y="4626482"/>
            <a:ext cx="2855478" cy="2262479"/>
            <a:chOff x="664008" y="4626482"/>
            <a:chExt cx="2855478" cy="2262479"/>
          </a:xfrm>
        </p:grpSpPr>
        <p:sp>
          <p:nvSpPr>
            <p:cNvPr id="28" name="Rectangle 27">
              <a:extLst>
                <a:ext uri="{FF2B5EF4-FFF2-40B4-BE49-F238E27FC236}">
                  <a16:creationId xmlns:a16="http://schemas.microsoft.com/office/drawing/2014/main" id="{77E062ED-A642-4BE0-B64A-C15BC24ABA3C}"/>
                </a:ext>
              </a:extLst>
            </p:cNvPr>
            <p:cNvSpPr/>
            <p:nvPr/>
          </p:nvSpPr>
          <p:spPr>
            <a:xfrm>
              <a:off x="739574" y="4626482"/>
              <a:ext cx="2779912" cy="2262479"/>
            </a:xfrm>
            <a:prstGeom prst="rect">
              <a:avLst/>
            </a:prstGeom>
          </p:spPr>
          <p:txBody>
            <a:bodyPr wrap="square">
              <a:spAutoFit/>
            </a:bodyPr>
            <a:lstStyle/>
            <a:p>
              <a:pPr>
                <a:lnSpc>
                  <a:spcPct val="200000"/>
                </a:lnSpc>
              </a:pPr>
              <a:r>
                <a:rPr lang="en-US" sz="2400" dirty="0">
                  <a:solidFill>
                    <a:schemeClr val="bg1"/>
                  </a:solidFill>
                  <a:latin typeface="Avenir Next LT Pro Light" panose="020B0604020202020204" pitchFamily="34" charset="0"/>
                </a:rPr>
                <a:t>n y s </a:t>
              </a:r>
              <a:r>
                <a:rPr lang="en-US" sz="2400" dirty="0" err="1">
                  <a:solidFill>
                    <a:schemeClr val="bg1"/>
                  </a:solidFill>
                  <a:latin typeface="Avenir Next LT Pro Light" panose="020B0604020202020204" pitchFamily="34" charset="0"/>
                </a:rPr>
                <a:t>s</a:t>
              </a:r>
              <a:r>
                <a:rPr lang="en-US" sz="2400" dirty="0">
                  <a:solidFill>
                    <a:schemeClr val="bg1"/>
                  </a:solidFill>
                  <a:latin typeface="Avenir Next LT Pro Light" panose="020B0604020202020204" pitchFamily="34" charset="0"/>
                </a:rPr>
                <a:t> </a:t>
              </a:r>
              <a:endParaRPr lang="en-US" sz="2400" b="1" dirty="0">
                <a:solidFill>
                  <a:schemeClr val="bg1"/>
                </a:solidFill>
                <a:latin typeface="Avenir Next LT Pro Light" panose="020B0604020202020204" pitchFamily="34" charset="0"/>
              </a:endParaRPr>
            </a:p>
            <a:p>
              <a:pPr>
                <a:lnSpc>
                  <a:spcPct val="150000"/>
                </a:lnSpc>
              </a:pPr>
              <a:r>
                <a:rPr lang="en-US" sz="1600" dirty="0">
                  <a:solidFill>
                    <a:schemeClr val="bg1"/>
                  </a:solidFill>
                </a:rPr>
                <a:t>[</a:t>
              </a:r>
              <a:r>
                <a:rPr lang="en-US" sz="1600" dirty="0" err="1">
                  <a:solidFill>
                    <a:schemeClr val="bg1"/>
                  </a:solidFill>
                </a:rPr>
                <a:t>nyss</a:t>
              </a:r>
              <a:r>
                <a:rPr lang="en-US" sz="1600" dirty="0">
                  <a:solidFill>
                    <a:schemeClr val="bg1"/>
                  </a:solidFill>
                </a:rPr>
                <a:t>] </a:t>
              </a:r>
              <a:r>
                <a:rPr lang="en-US" sz="1600" b="1" dirty="0">
                  <a:solidFill>
                    <a:schemeClr val="bg1"/>
                  </a:solidFill>
                  <a:latin typeface="Arial" panose="020B0604020202020204" pitchFamily="34" charset="0"/>
                  <a:cs typeface="Arial" panose="020B0604020202020204" pitchFamily="34" charset="0"/>
                </a:rPr>
                <a:t>·</a:t>
              </a:r>
              <a:r>
                <a:rPr lang="en-US" sz="1600" dirty="0">
                  <a:solidFill>
                    <a:schemeClr val="bg1"/>
                  </a:solidFill>
                </a:rPr>
                <a:t> </a:t>
              </a:r>
              <a:r>
                <a:rPr lang="en-US" sz="1600" b="1" dirty="0">
                  <a:solidFill>
                    <a:schemeClr val="bg1"/>
                  </a:solidFill>
                </a:rPr>
                <a:t>Norwegian</a:t>
              </a:r>
            </a:p>
            <a:p>
              <a:pPr>
                <a:lnSpc>
                  <a:spcPct val="150000"/>
                </a:lnSpc>
              </a:pPr>
              <a:r>
                <a:rPr lang="en-US" sz="1600" dirty="0">
                  <a:solidFill>
                    <a:schemeClr val="bg1"/>
                  </a:solidFill>
                </a:rPr>
                <a:t>(n.) having learned or found out about something</a:t>
              </a:r>
            </a:p>
            <a:p>
              <a:pPr>
                <a:lnSpc>
                  <a:spcPct val="150000"/>
                </a:lnSpc>
              </a:pPr>
              <a:endParaRPr lang="en-US" sz="1600" dirty="0">
                <a:solidFill>
                  <a:schemeClr val="bg1"/>
                </a:solidFill>
              </a:endParaRPr>
            </a:p>
          </p:txBody>
        </p:sp>
        <p:sp>
          <p:nvSpPr>
            <p:cNvPr id="29" name="Rectangle 28">
              <a:extLst>
                <a:ext uri="{FF2B5EF4-FFF2-40B4-BE49-F238E27FC236}">
                  <a16:creationId xmlns:a16="http://schemas.microsoft.com/office/drawing/2014/main" id="{5D8F68ED-DEDC-45E3-AD8F-7B543E2A183A}"/>
                </a:ext>
              </a:extLst>
            </p:cNvPr>
            <p:cNvSpPr/>
            <p:nvPr/>
          </p:nvSpPr>
          <p:spPr>
            <a:xfrm>
              <a:off x="664008" y="5055533"/>
              <a:ext cx="32105" cy="1370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897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extLst>
              <p:ext uri="{D42A27DB-BD31-4B8C-83A1-F6EECF244321}">
                <p14:modId xmlns:p14="http://schemas.microsoft.com/office/powerpoint/2010/main" val="450748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29"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E4BD88B1-58BB-4BF4-8848-0358F27847A4}"/>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48FD192-C197-4D7F-B3B2-132F9B2D6EA8}"/>
              </a:ext>
            </a:extLst>
          </p:cNvPr>
          <p:cNvSpPr txBox="1">
            <a:spLocks/>
          </p:cNvSpPr>
          <p:nvPr/>
        </p:nvSpPr>
        <p:spPr>
          <a:xfrm>
            <a:off x="4172526" y="416857"/>
            <a:ext cx="452365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Technical structure	</a:t>
            </a:r>
            <a:endParaRPr lang="en-US" sz="3600" dirty="0"/>
          </a:p>
        </p:txBody>
      </p:sp>
      <p:sp>
        <p:nvSpPr>
          <p:cNvPr id="3" name="Slide Number Placeholder 2">
            <a:extLst>
              <a:ext uri="{FF2B5EF4-FFF2-40B4-BE49-F238E27FC236}">
                <a16:creationId xmlns:a16="http://schemas.microsoft.com/office/drawing/2014/main" id="{F3EB6339-D110-4ACB-BD24-4B3C9BF3F838}"/>
              </a:ext>
            </a:extLst>
          </p:cNvPr>
          <p:cNvSpPr>
            <a:spLocks noGrp="1"/>
          </p:cNvSpPr>
          <p:nvPr>
            <p:ph type="sldNum" sz="quarter" idx="12"/>
          </p:nvPr>
        </p:nvSpPr>
        <p:spPr/>
        <p:txBody>
          <a:bodyPr/>
          <a:lstStyle/>
          <a:p>
            <a:fld id="{4564040C-0060-4F7C-A574-261334DA3326}" type="slidenum">
              <a:rPr lang="en-US" smtClean="0"/>
              <a:t>8</a:t>
            </a:fld>
            <a:endParaRPr lang="en-US" dirty="0"/>
          </a:p>
        </p:txBody>
      </p:sp>
      <p:sp>
        <p:nvSpPr>
          <p:cNvPr id="17" name="Rectangle 16">
            <a:extLst>
              <a:ext uri="{FF2B5EF4-FFF2-40B4-BE49-F238E27FC236}">
                <a16:creationId xmlns:a16="http://schemas.microsoft.com/office/drawing/2014/main" id="{6386740E-2C2C-4D29-93E2-2C2BBB902B91}"/>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6F5ECDA-DAE3-41AB-BA6F-F1D1A2C30F44}"/>
              </a:ext>
            </a:extLst>
          </p:cNvPr>
          <p:cNvSpPr/>
          <p:nvPr/>
        </p:nvSpPr>
        <p:spPr>
          <a:xfrm>
            <a:off x="1150883" y="416857"/>
            <a:ext cx="1083214" cy="10832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2B24B019-C8D3-4C0D-8D48-858000A6AA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5554" y="501528"/>
            <a:ext cx="913872" cy="913872"/>
          </a:xfrm>
          <a:prstGeom prst="rect">
            <a:avLst/>
          </a:prstGeom>
        </p:spPr>
      </p:pic>
      <p:sp>
        <p:nvSpPr>
          <p:cNvPr id="21" name="TextBox 20">
            <a:extLst>
              <a:ext uri="{FF2B5EF4-FFF2-40B4-BE49-F238E27FC236}">
                <a16:creationId xmlns:a16="http://schemas.microsoft.com/office/drawing/2014/main" id="{CB927A29-D8C1-476D-92F9-C2929D04C7DC}"/>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ABOUT NYSS</a:t>
            </a:r>
            <a:endParaRPr lang="en-US" sz="2000" b="1" dirty="0">
              <a:solidFill>
                <a:schemeClr val="bg1"/>
              </a:solidFill>
            </a:endParaRPr>
          </a:p>
        </p:txBody>
      </p:sp>
      <p:cxnSp>
        <p:nvCxnSpPr>
          <p:cNvPr id="22" name="Straight Connector 21">
            <a:extLst>
              <a:ext uri="{FF2B5EF4-FFF2-40B4-BE49-F238E27FC236}">
                <a16:creationId xmlns:a16="http://schemas.microsoft.com/office/drawing/2014/main" id="{E752C368-B6F4-47C8-B139-664E206B6F36}"/>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3746365-FF81-41F7-A1D0-08C21DC45282}"/>
              </a:ext>
            </a:extLst>
          </p:cNvPr>
          <p:cNvGrpSpPr/>
          <p:nvPr/>
        </p:nvGrpSpPr>
        <p:grpSpPr>
          <a:xfrm>
            <a:off x="5603082" y="2001549"/>
            <a:ext cx="3610864" cy="1231856"/>
            <a:chOff x="5702595" y="1655318"/>
            <a:chExt cx="3610864" cy="1231856"/>
          </a:xfrm>
        </p:grpSpPr>
        <p:sp>
          <p:nvSpPr>
            <p:cNvPr id="9" name="Rectangle 8">
              <a:extLst>
                <a:ext uri="{FF2B5EF4-FFF2-40B4-BE49-F238E27FC236}">
                  <a16:creationId xmlns:a16="http://schemas.microsoft.com/office/drawing/2014/main" id="{4DBC0329-C51D-45EA-867B-280369DC2A8A}"/>
                </a:ext>
              </a:extLst>
            </p:cNvPr>
            <p:cNvSpPr/>
            <p:nvPr/>
          </p:nvSpPr>
          <p:spPr>
            <a:xfrm>
              <a:off x="5702595" y="1655318"/>
              <a:ext cx="3610864" cy="1231856"/>
            </a:xfrm>
            <a:prstGeom prst="rect">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xtBox 25">
              <a:extLst>
                <a:ext uri="{FF2B5EF4-FFF2-40B4-BE49-F238E27FC236}">
                  <a16:creationId xmlns:a16="http://schemas.microsoft.com/office/drawing/2014/main" id="{FFC5F18E-C54D-4A75-914C-FF3908F19AE4}"/>
                </a:ext>
              </a:extLst>
            </p:cNvPr>
            <p:cNvSpPr txBox="1"/>
            <p:nvPr/>
          </p:nvSpPr>
          <p:spPr>
            <a:xfrm>
              <a:off x="5862395" y="1994247"/>
              <a:ext cx="2124812" cy="553998"/>
            </a:xfrm>
            <a:prstGeom prst="rect">
              <a:avLst/>
            </a:prstGeom>
            <a:noFill/>
          </p:spPr>
          <p:txBody>
            <a:bodyPr wrap="square" rtlCol="0">
              <a:spAutoFit/>
            </a:bodyPr>
            <a:lstStyle/>
            <a:p>
              <a:r>
                <a:rPr lang="en-US" b="1" cap="small" dirty="0">
                  <a:solidFill>
                    <a:schemeClr val="bg1"/>
                  </a:solidFill>
                </a:rPr>
                <a:t>Feature phones</a:t>
              </a:r>
            </a:p>
            <a:p>
              <a:r>
                <a:rPr lang="en-US" sz="1200" i="1" cap="small" dirty="0">
                  <a:solidFill>
                    <a:schemeClr val="bg1"/>
                  </a:solidFill>
                </a:rPr>
                <a:t>Report health risks/events</a:t>
              </a:r>
            </a:p>
          </p:txBody>
        </p:sp>
      </p:grpSp>
      <p:grpSp>
        <p:nvGrpSpPr>
          <p:cNvPr id="10" name="Group 9">
            <a:extLst>
              <a:ext uri="{FF2B5EF4-FFF2-40B4-BE49-F238E27FC236}">
                <a16:creationId xmlns:a16="http://schemas.microsoft.com/office/drawing/2014/main" id="{2D155976-7BC1-40DD-BC98-473FBFAD5A56}"/>
              </a:ext>
            </a:extLst>
          </p:cNvPr>
          <p:cNvGrpSpPr/>
          <p:nvPr/>
        </p:nvGrpSpPr>
        <p:grpSpPr>
          <a:xfrm>
            <a:off x="5603082" y="3238765"/>
            <a:ext cx="3610864" cy="1231856"/>
            <a:chOff x="5702595" y="3254005"/>
            <a:chExt cx="3610864" cy="1231856"/>
          </a:xfrm>
        </p:grpSpPr>
        <p:sp>
          <p:nvSpPr>
            <p:cNvPr id="45" name="Rectangle 44">
              <a:extLst>
                <a:ext uri="{FF2B5EF4-FFF2-40B4-BE49-F238E27FC236}">
                  <a16:creationId xmlns:a16="http://schemas.microsoft.com/office/drawing/2014/main" id="{2993B77D-3E59-407C-B52C-D04AB953965D}"/>
                </a:ext>
              </a:extLst>
            </p:cNvPr>
            <p:cNvSpPr/>
            <p:nvPr/>
          </p:nvSpPr>
          <p:spPr>
            <a:xfrm>
              <a:off x="5702595" y="3254005"/>
              <a:ext cx="3610864" cy="1231856"/>
            </a:xfrm>
            <a:prstGeom prst="rect">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TextBox 26">
              <a:extLst>
                <a:ext uri="{FF2B5EF4-FFF2-40B4-BE49-F238E27FC236}">
                  <a16:creationId xmlns:a16="http://schemas.microsoft.com/office/drawing/2014/main" id="{679C9291-BE53-4A92-9919-89827047906D}"/>
                </a:ext>
              </a:extLst>
            </p:cNvPr>
            <p:cNvSpPr txBox="1"/>
            <p:nvPr/>
          </p:nvSpPr>
          <p:spPr>
            <a:xfrm>
              <a:off x="5862395" y="3592934"/>
              <a:ext cx="1706257" cy="553998"/>
            </a:xfrm>
            <a:prstGeom prst="rect">
              <a:avLst/>
            </a:prstGeom>
            <a:noFill/>
          </p:spPr>
          <p:txBody>
            <a:bodyPr wrap="square" rtlCol="0" anchor="ctr">
              <a:spAutoFit/>
            </a:bodyPr>
            <a:lstStyle/>
            <a:p>
              <a:r>
                <a:rPr lang="en-US" b="1" cap="small" dirty="0">
                  <a:solidFill>
                    <a:schemeClr val="bg1"/>
                  </a:solidFill>
                </a:rPr>
                <a:t>SMSEagle</a:t>
              </a:r>
            </a:p>
            <a:p>
              <a:r>
                <a:rPr lang="en-US" sz="1200" i="1" cap="small" dirty="0">
                  <a:solidFill>
                    <a:schemeClr val="bg1"/>
                  </a:solidFill>
                </a:rPr>
                <a:t>Transmits reports</a:t>
              </a:r>
            </a:p>
          </p:txBody>
        </p:sp>
      </p:grpSp>
      <p:grpSp>
        <p:nvGrpSpPr>
          <p:cNvPr id="14" name="Group 13">
            <a:extLst>
              <a:ext uri="{FF2B5EF4-FFF2-40B4-BE49-F238E27FC236}">
                <a16:creationId xmlns:a16="http://schemas.microsoft.com/office/drawing/2014/main" id="{EDEDA1ED-9A43-4503-922A-50C00A249AD4}"/>
              </a:ext>
            </a:extLst>
          </p:cNvPr>
          <p:cNvGrpSpPr/>
          <p:nvPr/>
        </p:nvGrpSpPr>
        <p:grpSpPr>
          <a:xfrm>
            <a:off x="5603082" y="4484415"/>
            <a:ext cx="3610864" cy="1231856"/>
            <a:chOff x="5702595" y="4854874"/>
            <a:chExt cx="3610864" cy="1231856"/>
          </a:xfrm>
        </p:grpSpPr>
        <p:sp>
          <p:nvSpPr>
            <p:cNvPr id="46" name="Rectangle 45">
              <a:extLst>
                <a:ext uri="{FF2B5EF4-FFF2-40B4-BE49-F238E27FC236}">
                  <a16:creationId xmlns:a16="http://schemas.microsoft.com/office/drawing/2014/main" id="{EF2D1B67-DB36-4697-84F8-3DA90EE7531B}"/>
                </a:ext>
              </a:extLst>
            </p:cNvPr>
            <p:cNvSpPr/>
            <p:nvPr/>
          </p:nvSpPr>
          <p:spPr>
            <a:xfrm>
              <a:off x="5702595" y="4854874"/>
              <a:ext cx="3610864" cy="1231856"/>
            </a:xfrm>
            <a:prstGeom prst="rect">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xtBox 27">
              <a:extLst>
                <a:ext uri="{FF2B5EF4-FFF2-40B4-BE49-F238E27FC236}">
                  <a16:creationId xmlns:a16="http://schemas.microsoft.com/office/drawing/2014/main" id="{748E15F1-F13E-4C8A-80DF-4F63A22F03D9}"/>
                </a:ext>
              </a:extLst>
            </p:cNvPr>
            <p:cNvSpPr txBox="1"/>
            <p:nvPr/>
          </p:nvSpPr>
          <p:spPr>
            <a:xfrm>
              <a:off x="5862395" y="5147637"/>
              <a:ext cx="3147202" cy="646331"/>
            </a:xfrm>
            <a:prstGeom prst="rect">
              <a:avLst/>
            </a:prstGeom>
            <a:noFill/>
          </p:spPr>
          <p:txBody>
            <a:bodyPr wrap="square" rtlCol="0" anchor="ctr">
              <a:spAutoFit/>
            </a:bodyPr>
            <a:lstStyle/>
            <a:p>
              <a:r>
                <a:rPr lang="en-US" b="1" cap="small" dirty="0">
                  <a:solidFill>
                    <a:schemeClr val="bg1"/>
                  </a:solidFill>
                </a:rPr>
                <a:t>Nyss</a:t>
              </a:r>
            </a:p>
            <a:p>
              <a:r>
                <a:rPr lang="en-US" sz="1200" i="1" cap="small" dirty="0">
                  <a:solidFill>
                    <a:schemeClr val="bg1"/>
                  </a:solidFill>
                </a:rPr>
                <a:t>Stores reports; aggregates and visualizes data</a:t>
              </a:r>
              <a:r>
                <a:rPr lang="en-US" b="1" i="1" cap="small" dirty="0">
                  <a:solidFill>
                    <a:schemeClr val="bg1"/>
                  </a:solidFill>
                </a:rPr>
                <a:t> </a:t>
              </a:r>
            </a:p>
          </p:txBody>
        </p:sp>
      </p:grpSp>
      <p:sp>
        <p:nvSpPr>
          <p:cNvPr id="51" name="Arrow: Pentagon 50">
            <a:extLst>
              <a:ext uri="{FF2B5EF4-FFF2-40B4-BE49-F238E27FC236}">
                <a16:creationId xmlns:a16="http://schemas.microsoft.com/office/drawing/2014/main" id="{B95FFEAE-AF47-480D-9D5F-6D92EC2069AC}"/>
              </a:ext>
            </a:extLst>
          </p:cNvPr>
          <p:cNvSpPr/>
          <p:nvPr/>
        </p:nvSpPr>
        <p:spPr>
          <a:xfrm rot="5400000">
            <a:off x="4302389" y="4416473"/>
            <a:ext cx="1231857" cy="1355042"/>
          </a:xfrm>
          <a:prstGeom prst="homePlate">
            <a:avLst>
              <a:gd name="adj" fmla="val 0"/>
            </a:avLst>
          </a:prstGeom>
          <a:solidFill>
            <a:schemeClr val="bg1">
              <a:lumMod val="8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0" name="Arrow: Pentagon 49">
            <a:extLst>
              <a:ext uri="{FF2B5EF4-FFF2-40B4-BE49-F238E27FC236}">
                <a16:creationId xmlns:a16="http://schemas.microsoft.com/office/drawing/2014/main" id="{3E38722D-3358-4390-BC63-119F7D87AA67}"/>
              </a:ext>
            </a:extLst>
          </p:cNvPr>
          <p:cNvSpPr/>
          <p:nvPr/>
        </p:nvSpPr>
        <p:spPr>
          <a:xfrm rot="5400000">
            <a:off x="4174894" y="3300278"/>
            <a:ext cx="1486848" cy="1355042"/>
          </a:xfrm>
          <a:prstGeom prst="homePlate">
            <a:avLst>
              <a:gd name="adj" fmla="val 18696"/>
            </a:avLst>
          </a:prstGeom>
          <a:solidFill>
            <a:schemeClr val="bg1">
              <a:lumMod val="8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3" name="Picture 22">
            <a:extLst>
              <a:ext uri="{FF2B5EF4-FFF2-40B4-BE49-F238E27FC236}">
                <a16:creationId xmlns:a16="http://schemas.microsoft.com/office/drawing/2014/main" id="{6D949E1D-A56E-45E2-9994-70CFABD85D3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572" b="89295" l="6286" r="93429">
                        <a14:foregroundMark x1="11143" y1="7572" x2="11143" y2="7572"/>
                        <a14:foregroundMark x1="91429" y1="50653" x2="91429" y2="50653"/>
                        <a14:foregroundMark x1="93429" y1="52742" x2="93429" y2="52742"/>
                        <a14:foregroundMark x1="10857" y1="87467" x2="10857" y2="87467"/>
                        <a14:foregroundMark x1="6286" y1="89295" x2="6286" y2="89295"/>
                        <a14:foregroundMark x1="11143" y1="19060" x2="11143" y2="19060"/>
                        <a14:foregroundMark x1="11429" y1="21149" x2="11429" y2="21149"/>
                        <a14:foregroundMark x1="11429" y1="8616" x2="11429" y2="38381"/>
                      </a14:backgroundRemoval>
                    </a14:imgEffect>
                  </a14:imgLayer>
                </a14:imgProps>
              </a:ext>
            </a:extLst>
          </a:blip>
          <a:stretch>
            <a:fillRect/>
          </a:stretch>
        </p:blipFill>
        <p:spPr>
          <a:xfrm>
            <a:off x="4511000" y="3533066"/>
            <a:ext cx="814637" cy="891445"/>
          </a:xfrm>
          <a:prstGeom prst="rect">
            <a:avLst/>
          </a:prstGeom>
        </p:spPr>
      </p:pic>
      <p:sp>
        <p:nvSpPr>
          <p:cNvPr id="47" name="Arrow: Pentagon 46">
            <a:extLst>
              <a:ext uri="{FF2B5EF4-FFF2-40B4-BE49-F238E27FC236}">
                <a16:creationId xmlns:a16="http://schemas.microsoft.com/office/drawing/2014/main" id="{175FD1D6-3D2E-49D2-846C-6AD422FA41C4}"/>
              </a:ext>
            </a:extLst>
          </p:cNvPr>
          <p:cNvSpPr/>
          <p:nvPr/>
        </p:nvSpPr>
        <p:spPr>
          <a:xfrm rot="5400000">
            <a:off x="4180780" y="2061566"/>
            <a:ext cx="1475075" cy="1355042"/>
          </a:xfrm>
          <a:prstGeom prst="homePlate">
            <a:avLst>
              <a:gd name="adj" fmla="val 18546"/>
            </a:avLst>
          </a:prstGeom>
          <a:solidFill>
            <a:schemeClr val="bg1">
              <a:lumMod val="8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 name="Group 5">
            <a:extLst>
              <a:ext uri="{FF2B5EF4-FFF2-40B4-BE49-F238E27FC236}">
                <a16:creationId xmlns:a16="http://schemas.microsoft.com/office/drawing/2014/main" id="{515392B9-8B14-45FF-B438-F79C3279E6F0}"/>
              </a:ext>
            </a:extLst>
          </p:cNvPr>
          <p:cNvGrpSpPr/>
          <p:nvPr/>
        </p:nvGrpSpPr>
        <p:grpSpPr>
          <a:xfrm>
            <a:off x="4385345" y="4654710"/>
            <a:ext cx="1078649" cy="1078649"/>
            <a:chOff x="4750453" y="4891695"/>
            <a:chExt cx="1186514" cy="1186514"/>
          </a:xfrm>
        </p:grpSpPr>
        <p:pic>
          <p:nvPicPr>
            <p:cNvPr id="24" name="Graphic 23" descr="Cloud">
              <a:extLst>
                <a:ext uri="{FF2B5EF4-FFF2-40B4-BE49-F238E27FC236}">
                  <a16:creationId xmlns:a16="http://schemas.microsoft.com/office/drawing/2014/main" id="{D044A3FF-C404-48AA-9F57-BE953C7808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50453" y="4891695"/>
              <a:ext cx="1186514" cy="1186514"/>
            </a:xfrm>
            <a:prstGeom prst="rect">
              <a:avLst/>
            </a:prstGeom>
          </p:spPr>
        </p:pic>
        <p:pic>
          <p:nvPicPr>
            <p:cNvPr id="25" name="Picture 24" descr="A close up of a logo&#10;&#10;Description automatically generated">
              <a:extLst>
                <a:ext uri="{FF2B5EF4-FFF2-40B4-BE49-F238E27FC236}">
                  <a16:creationId xmlns:a16="http://schemas.microsoft.com/office/drawing/2014/main" id="{86DCC89E-CE15-46E8-94FA-116946768E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39177" y="5435728"/>
              <a:ext cx="609067" cy="290244"/>
            </a:xfrm>
            <a:prstGeom prst="rect">
              <a:avLst/>
            </a:prstGeom>
          </p:spPr>
        </p:pic>
      </p:grpSp>
      <p:sp>
        <p:nvSpPr>
          <p:cNvPr id="54" name="Rectangle 53">
            <a:extLst>
              <a:ext uri="{FF2B5EF4-FFF2-40B4-BE49-F238E27FC236}">
                <a16:creationId xmlns:a16="http://schemas.microsoft.com/office/drawing/2014/main" id="{E4B2EB59-F979-4DBB-8474-5CA10D5F92B1}"/>
              </a:ext>
            </a:extLst>
          </p:cNvPr>
          <p:cNvSpPr/>
          <p:nvPr/>
        </p:nvSpPr>
        <p:spPr>
          <a:xfrm>
            <a:off x="391003" y="2594957"/>
            <a:ext cx="2602975" cy="1154483"/>
          </a:xfrm>
          <a:prstGeom prst="rect">
            <a:avLst/>
          </a:prstGeom>
        </p:spPr>
        <p:txBody>
          <a:bodyPr wrap="square">
            <a:spAutoFit/>
          </a:bodyPr>
          <a:lstStyle/>
          <a:p>
            <a:pPr algn="just">
              <a:lnSpc>
                <a:spcPct val="150000"/>
              </a:lnSpc>
            </a:pPr>
            <a:r>
              <a:rPr lang="en-US" sz="1600" dirty="0" err="1">
                <a:solidFill>
                  <a:schemeClr val="bg1"/>
                </a:solidFill>
              </a:rPr>
              <a:t>Nyss</a:t>
            </a:r>
            <a:r>
              <a:rPr lang="en-US" sz="1600" dirty="0">
                <a:solidFill>
                  <a:schemeClr val="bg1"/>
                </a:solidFill>
              </a:rPr>
              <a:t> makes it possible to collect and react to data in real time. </a:t>
            </a:r>
          </a:p>
        </p:txBody>
      </p:sp>
      <p:grpSp>
        <p:nvGrpSpPr>
          <p:cNvPr id="55" name="Group 54">
            <a:extLst>
              <a:ext uri="{FF2B5EF4-FFF2-40B4-BE49-F238E27FC236}">
                <a16:creationId xmlns:a16="http://schemas.microsoft.com/office/drawing/2014/main" id="{3BFA03A3-B8E6-4DC9-9B2F-D742638A54B4}"/>
              </a:ext>
            </a:extLst>
          </p:cNvPr>
          <p:cNvGrpSpPr/>
          <p:nvPr/>
        </p:nvGrpSpPr>
        <p:grpSpPr>
          <a:xfrm>
            <a:off x="467367" y="4626482"/>
            <a:ext cx="2855478" cy="2262479"/>
            <a:chOff x="664008" y="4626482"/>
            <a:chExt cx="2855478" cy="2262479"/>
          </a:xfrm>
        </p:grpSpPr>
        <p:sp>
          <p:nvSpPr>
            <p:cNvPr id="56" name="Rectangle 55">
              <a:extLst>
                <a:ext uri="{FF2B5EF4-FFF2-40B4-BE49-F238E27FC236}">
                  <a16:creationId xmlns:a16="http://schemas.microsoft.com/office/drawing/2014/main" id="{D401CC7C-9693-495C-AB05-4F5B09CB20CC}"/>
                </a:ext>
              </a:extLst>
            </p:cNvPr>
            <p:cNvSpPr/>
            <p:nvPr/>
          </p:nvSpPr>
          <p:spPr>
            <a:xfrm>
              <a:off x="739574" y="4626482"/>
              <a:ext cx="2779912" cy="2262479"/>
            </a:xfrm>
            <a:prstGeom prst="rect">
              <a:avLst/>
            </a:prstGeom>
          </p:spPr>
          <p:txBody>
            <a:bodyPr wrap="square">
              <a:spAutoFit/>
            </a:bodyPr>
            <a:lstStyle/>
            <a:p>
              <a:pPr>
                <a:lnSpc>
                  <a:spcPct val="200000"/>
                </a:lnSpc>
              </a:pPr>
              <a:r>
                <a:rPr lang="en-US" sz="2400" dirty="0">
                  <a:solidFill>
                    <a:schemeClr val="bg1"/>
                  </a:solidFill>
                  <a:latin typeface="Avenir Next LT Pro Light" panose="020B0604020202020204" pitchFamily="34" charset="0"/>
                </a:rPr>
                <a:t>n y s </a:t>
              </a:r>
              <a:r>
                <a:rPr lang="en-US" sz="2400" dirty="0" err="1">
                  <a:solidFill>
                    <a:schemeClr val="bg1"/>
                  </a:solidFill>
                  <a:latin typeface="Avenir Next LT Pro Light" panose="020B0604020202020204" pitchFamily="34" charset="0"/>
                </a:rPr>
                <a:t>s</a:t>
              </a:r>
              <a:r>
                <a:rPr lang="en-US" sz="2400" dirty="0">
                  <a:solidFill>
                    <a:schemeClr val="bg1"/>
                  </a:solidFill>
                  <a:latin typeface="Avenir Next LT Pro Light" panose="020B0604020202020204" pitchFamily="34" charset="0"/>
                </a:rPr>
                <a:t> </a:t>
              </a:r>
              <a:endParaRPr lang="en-US" sz="2400" b="1" dirty="0">
                <a:solidFill>
                  <a:schemeClr val="bg1"/>
                </a:solidFill>
                <a:latin typeface="Avenir Next LT Pro Light" panose="020B0604020202020204" pitchFamily="34" charset="0"/>
              </a:endParaRPr>
            </a:p>
            <a:p>
              <a:pPr>
                <a:lnSpc>
                  <a:spcPct val="150000"/>
                </a:lnSpc>
              </a:pPr>
              <a:r>
                <a:rPr lang="en-US" sz="1600" dirty="0">
                  <a:solidFill>
                    <a:schemeClr val="bg1"/>
                  </a:solidFill>
                </a:rPr>
                <a:t>[</a:t>
              </a:r>
              <a:r>
                <a:rPr lang="en-US" sz="1600" dirty="0" err="1">
                  <a:solidFill>
                    <a:schemeClr val="bg1"/>
                  </a:solidFill>
                </a:rPr>
                <a:t>nyss</a:t>
              </a:r>
              <a:r>
                <a:rPr lang="en-US" sz="1600" dirty="0">
                  <a:solidFill>
                    <a:schemeClr val="bg1"/>
                  </a:solidFill>
                </a:rPr>
                <a:t>] </a:t>
              </a:r>
              <a:r>
                <a:rPr lang="en-US" sz="1600" b="1" dirty="0">
                  <a:solidFill>
                    <a:schemeClr val="bg1"/>
                  </a:solidFill>
                  <a:latin typeface="Arial" panose="020B0604020202020204" pitchFamily="34" charset="0"/>
                  <a:cs typeface="Arial" panose="020B0604020202020204" pitchFamily="34" charset="0"/>
                </a:rPr>
                <a:t>·</a:t>
              </a:r>
              <a:r>
                <a:rPr lang="en-US" sz="1600" dirty="0">
                  <a:solidFill>
                    <a:schemeClr val="bg1"/>
                  </a:solidFill>
                </a:rPr>
                <a:t> </a:t>
              </a:r>
              <a:r>
                <a:rPr lang="en-US" sz="1600" b="1" dirty="0">
                  <a:solidFill>
                    <a:schemeClr val="bg1"/>
                  </a:solidFill>
                </a:rPr>
                <a:t>Norwegian</a:t>
              </a:r>
            </a:p>
            <a:p>
              <a:pPr>
                <a:lnSpc>
                  <a:spcPct val="150000"/>
                </a:lnSpc>
              </a:pPr>
              <a:r>
                <a:rPr lang="en-US" sz="1600" dirty="0">
                  <a:solidFill>
                    <a:schemeClr val="bg1"/>
                  </a:solidFill>
                </a:rPr>
                <a:t>(n.) having learned or found out about something</a:t>
              </a:r>
            </a:p>
            <a:p>
              <a:pPr>
                <a:lnSpc>
                  <a:spcPct val="150000"/>
                </a:lnSpc>
              </a:pPr>
              <a:endParaRPr lang="en-US" sz="1600" dirty="0">
                <a:solidFill>
                  <a:schemeClr val="bg1"/>
                </a:solidFill>
              </a:endParaRPr>
            </a:p>
          </p:txBody>
        </p:sp>
        <p:sp>
          <p:nvSpPr>
            <p:cNvPr id="57" name="Rectangle 56">
              <a:extLst>
                <a:ext uri="{FF2B5EF4-FFF2-40B4-BE49-F238E27FC236}">
                  <a16:creationId xmlns:a16="http://schemas.microsoft.com/office/drawing/2014/main" id="{2498B322-877D-4CA4-B1DF-8EA76D1608B6}"/>
                </a:ext>
              </a:extLst>
            </p:cNvPr>
            <p:cNvSpPr/>
            <p:nvPr/>
          </p:nvSpPr>
          <p:spPr>
            <a:xfrm>
              <a:off x="664008" y="5055533"/>
              <a:ext cx="32105" cy="1370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72398030-97BD-4C40-BB30-1F6E2A649337}"/>
              </a:ext>
            </a:extLst>
          </p:cNvPr>
          <p:cNvGrpSpPr/>
          <p:nvPr/>
        </p:nvGrpSpPr>
        <p:grpSpPr>
          <a:xfrm>
            <a:off x="4435201" y="2147139"/>
            <a:ext cx="978935" cy="998914"/>
            <a:chOff x="4839752" y="1042752"/>
            <a:chExt cx="2098434" cy="2141258"/>
          </a:xfrm>
        </p:grpSpPr>
        <p:pic>
          <p:nvPicPr>
            <p:cNvPr id="38" name="Picture 37" descr="A close up of a logo&#10;&#10;Description automatically generated">
              <a:extLst>
                <a:ext uri="{FF2B5EF4-FFF2-40B4-BE49-F238E27FC236}">
                  <a16:creationId xmlns:a16="http://schemas.microsoft.com/office/drawing/2014/main" id="{CBCDEB4E-D0D7-4432-84C1-5DD8A781B5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39752" y="1042752"/>
              <a:ext cx="2098434" cy="2141258"/>
            </a:xfrm>
            <a:prstGeom prst="rect">
              <a:avLst/>
            </a:prstGeom>
          </p:spPr>
        </p:pic>
        <p:pic>
          <p:nvPicPr>
            <p:cNvPr id="39" name="Picture 38" descr="A picture containing clock, drawing&#10;&#10;Description automatically generated">
              <a:extLst>
                <a:ext uri="{FF2B5EF4-FFF2-40B4-BE49-F238E27FC236}">
                  <a16:creationId xmlns:a16="http://schemas.microsoft.com/office/drawing/2014/main" id="{CB5CCACC-7306-4AAB-BE37-447CEA0CBE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28217" y="1316578"/>
              <a:ext cx="252940" cy="430350"/>
            </a:xfrm>
            <a:prstGeom prst="rect">
              <a:avLst/>
            </a:prstGeom>
          </p:spPr>
        </p:pic>
        <p:pic>
          <p:nvPicPr>
            <p:cNvPr id="40" name="Picture 39" descr="A picture containing clock, drawing&#10;&#10;Description automatically generated">
              <a:extLst>
                <a:ext uri="{FF2B5EF4-FFF2-40B4-BE49-F238E27FC236}">
                  <a16:creationId xmlns:a16="http://schemas.microsoft.com/office/drawing/2014/main" id="{0F63CB68-0871-4E93-A367-90EEC710933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50012" y="2256912"/>
              <a:ext cx="252940" cy="430350"/>
            </a:xfrm>
            <a:prstGeom prst="rect">
              <a:avLst/>
            </a:prstGeom>
          </p:spPr>
        </p:pic>
        <p:pic>
          <p:nvPicPr>
            <p:cNvPr id="41" name="Picture 40" descr="A picture containing clock, drawing&#10;&#10;Description automatically generated">
              <a:extLst>
                <a:ext uri="{FF2B5EF4-FFF2-40B4-BE49-F238E27FC236}">
                  <a16:creationId xmlns:a16="http://schemas.microsoft.com/office/drawing/2014/main" id="{6A4B69F4-A7BA-41BC-9DB3-B8B5EC6F301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97028" y="1395275"/>
              <a:ext cx="252940" cy="430350"/>
            </a:xfrm>
            <a:prstGeom prst="rect">
              <a:avLst/>
            </a:prstGeom>
          </p:spPr>
        </p:pic>
        <p:pic>
          <p:nvPicPr>
            <p:cNvPr id="42" name="Picture 41" descr="A picture containing clock, drawing&#10;&#10;Description automatically generated">
              <a:extLst>
                <a:ext uri="{FF2B5EF4-FFF2-40B4-BE49-F238E27FC236}">
                  <a16:creationId xmlns:a16="http://schemas.microsoft.com/office/drawing/2014/main" id="{9A0FEBDB-4A42-463A-AD44-B3AD2E8E807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19092" y="1898206"/>
              <a:ext cx="252940" cy="430350"/>
            </a:xfrm>
            <a:prstGeom prst="rect">
              <a:avLst/>
            </a:prstGeom>
          </p:spPr>
        </p:pic>
      </p:grpSp>
    </p:spTree>
    <p:extLst>
      <p:ext uri="{BB962C8B-B14F-4D97-AF65-F5344CB8AC3E}">
        <p14:creationId xmlns:p14="http://schemas.microsoft.com/office/powerpoint/2010/main" val="482089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1B73C9C5-FFDC-4A8B-A464-9123C7A96199}"/>
              </a:ext>
            </a:extLst>
          </p:cNvPr>
          <p:cNvSpPr txBox="1"/>
          <p:nvPr/>
        </p:nvSpPr>
        <p:spPr>
          <a:xfrm>
            <a:off x="8744711" y="4287928"/>
            <a:ext cx="1408176" cy="338554"/>
          </a:xfrm>
          <a:prstGeom prst="rect">
            <a:avLst/>
          </a:prstGeom>
          <a:noFill/>
        </p:spPr>
        <p:txBody>
          <a:bodyPr wrap="square" rtlCol="0">
            <a:spAutoFit/>
          </a:bodyPr>
          <a:lstStyle/>
          <a:p>
            <a:r>
              <a:rPr lang="en-US" sz="1600" b="1" dirty="0">
                <a:solidFill>
                  <a:srgbClr val="0C0C0C"/>
                </a:solidFill>
              </a:rPr>
              <a:t>#</a:t>
            </a:r>
            <a:endParaRPr lang="en-US" dirty="0"/>
          </a:p>
        </p:txBody>
      </p:sp>
      <p:sp>
        <p:nvSpPr>
          <p:cNvPr id="67" name="TextBox 66">
            <a:extLst>
              <a:ext uri="{FF2B5EF4-FFF2-40B4-BE49-F238E27FC236}">
                <a16:creationId xmlns:a16="http://schemas.microsoft.com/office/drawing/2014/main" id="{FE301CDB-5A42-4035-9519-F770387A4F78}"/>
              </a:ext>
            </a:extLst>
          </p:cNvPr>
          <p:cNvSpPr txBox="1"/>
          <p:nvPr/>
        </p:nvSpPr>
        <p:spPr>
          <a:xfrm>
            <a:off x="8431589" y="4287928"/>
            <a:ext cx="1408176" cy="338554"/>
          </a:xfrm>
          <a:prstGeom prst="rect">
            <a:avLst/>
          </a:prstGeom>
          <a:noFill/>
        </p:spPr>
        <p:txBody>
          <a:bodyPr wrap="square" rtlCol="0">
            <a:spAutoFit/>
          </a:bodyPr>
          <a:lstStyle/>
          <a:p>
            <a:r>
              <a:rPr lang="en-US" sz="1600" b="1" dirty="0">
                <a:solidFill>
                  <a:srgbClr val="0C0C0C"/>
                </a:solidFill>
              </a:rPr>
              <a:t>sex</a:t>
            </a:r>
            <a:endParaRPr lang="en-US" dirty="0"/>
          </a:p>
        </p:txBody>
      </p:sp>
      <p:graphicFrame>
        <p:nvGraphicFramePr>
          <p:cNvPr id="8" name="Object 7" hidden="1">
            <a:extLst>
              <a:ext uri="{FF2B5EF4-FFF2-40B4-BE49-F238E27FC236}">
                <a16:creationId xmlns:a16="http://schemas.microsoft.com/office/drawing/2014/main" id="{8D97C90D-C12C-422D-9593-0F03E4A751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94"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8D97C90D-C12C-422D-9593-0F03E4A75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E4BD88B1-58BB-4BF4-8848-0358F27847A4}"/>
              </a:ext>
            </a:extLst>
          </p:cNvPr>
          <p:cNvSpPr/>
          <p:nvPr/>
        </p:nvSpPr>
        <p:spPr>
          <a:xfrm>
            <a:off x="0" y="0"/>
            <a:ext cx="33849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3EB6339-D110-4ACB-BD24-4B3C9BF3F838}"/>
              </a:ext>
            </a:extLst>
          </p:cNvPr>
          <p:cNvSpPr>
            <a:spLocks noGrp="1"/>
          </p:cNvSpPr>
          <p:nvPr>
            <p:ph type="sldNum" sz="quarter" idx="12"/>
          </p:nvPr>
        </p:nvSpPr>
        <p:spPr/>
        <p:txBody>
          <a:bodyPr/>
          <a:lstStyle/>
          <a:p>
            <a:fld id="{4564040C-0060-4F7C-A574-261334DA3326}" type="slidenum">
              <a:rPr lang="en-US" smtClean="0"/>
              <a:t>9</a:t>
            </a:fld>
            <a:endParaRPr lang="en-US" dirty="0"/>
          </a:p>
        </p:txBody>
      </p:sp>
      <p:sp>
        <p:nvSpPr>
          <p:cNvPr id="17" name="Rectangle 16">
            <a:extLst>
              <a:ext uri="{FF2B5EF4-FFF2-40B4-BE49-F238E27FC236}">
                <a16:creationId xmlns:a16="http://schemas.microsoft.com/office/drawing/2014/main" id="{6386740E-2C2C-4D29-93E2-2C2BBB902B91}"/>
              </a:ext>
            </a:extLst>
          </p:cNvPr>
          <p:cNvSpPr/>
          <p:nvPr/>
        </p:nvSpPr>
        <p:spPr>
          <a:xfrm>
            <a:off x="3384980" y="0"/>
            <a:ext cx="11083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6F5ECDA-DAE3-41AB-BA6F-F1D1A2C30F44}"/>
              </a:ext>
            </a:extLst>
          </p:cNvPr>
          <p:cNvSpPr/>
          <p:nvPr/>
        </p:nvSpPr>
        <p:spPr>
          <a:xfrm>
            <a:off x="1150883" y="416857"/>
            <a:ext cx="1083214" cy="10832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2B24B019-C8D3-4C0D-8D48-858000A6AA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5554" y="501528"/>
            <a:ext cx="913872" cy="913872"/>
          </a:xfrm>
          <a:prstGeom prst="rect">
            <a:avLst/>
          </a:prstGeom>
        </p:spPr>
      </p:pic>
      <p:sp>
        <p:nvSpPr>
          <p:cNvPr id="21" name="TextBox 20">
            <a:extLst>
              <a:ext uri="{FF2B5EF4-FFF2-40B4-BE49-F238E27FC236}">
                <a16:creationId xmlns:a16="http://schemas.microsoft.com/office/drawing/2014/main" id="{CB927A29-D8C1-476D-92F9-C2929D04C7DC}"/>
              </a:ext>
            </a:extLst>
          </p:cNvPr>
          <p:cNvSpPr txBox="1"/>
          <p:nvPr/>
        </p:nvSpPr>
        <p:spPr>
          <a:xfrm>
            <a:off x="107057" y="1655318"/>
            <a:ext cx="3170866" cy="400110"/>
          </a:xfrm>
          <a:prstGeom prst="rect">
            <a:avLst/>
          </a:prstGeom>
          <a:noFill/>
        </p:spPr>
        <p:txBody>
          <a:bodyPr wrap="square" rtlCol="0">
            <a:spAutoFit/>
          </a:bodyPr>
          <a:lstStyle/>
          <a:p>
            <a:pPr algn="ctr"/>
            <a:r>
              <a:rPr lang="en-US" sz="2000" b="1">
                <a:solidFill>
                  <a:schemeClr val="bg1"/>
                </a:solidFill>
              </a:rPr>
              <a:t>ABOUT NYSS</a:t>
            </a:r>
            <a:endParaRPr lang="en-US" sz="2000" b="1" dirty="0">
              <a:solidFill>
                <a:schemeClr val="bg1"/>
              </a:solidFill>
            </a:endParaRPr>
          </a:p>
        </p:txBody>
      </p:sp>
      <p:cxnSp>
        <p:nvCxnSpPr>
          <p:cNvPr id="22" name="Straight Connector 21">
            <a:extLst>
              <a:ext uri="{FF2B5EF4-FFF2-40B4-BE49-F238E27FC236}">
                <a16:creationId xmlns:a16="http://schemas.microsoft.com/office/drawing/2014/main" id="{E752C368-B6F4-47C8-B139-664E206B6F36}"/>
              </a:ext>
            </a:extLst>
          </p:cNvPr>
          <p:cNvCxnSpPr>
            <a:cxnSpLocks/>
          </p:cNvCxnSpPr>
          <p:nvPr/>
        </p:nvCxnSpPr>
        <p:spPr>
          <a:xfrm>
            <a:off x="1249667" y="2283869"/>
            <a:ext cx="885646" cy="0"/>
          </a:xfrm>
          <a:prstGeom prst="line">
            <a:avLst/>
          </a:prstGeom>
          <a:ln w="76200">
            <a:solidFill>
              <a:srgbClr val="EF3342"/>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E4B2EB59-F979-4DBB-8474-5CA10D5F92B1}"/>
              </a:ext>
            </a:extLst>
          </p:cNvPr>
          <p:cNvSpPr/>
          <p:nvPr/>
        </p:nvSpPr>
        <p:spPr>
          <a:xfrm>
            <a:off x="391003" y="2594957"/>
            <a:ext cx="2602975" cy="1154483"/>
          </a:xfrm>
          <a:prstGeom prst="rect">
            <a:avLst/>
          </a:prstGeom>
        </p:spPr>
        <p:txBody>
          <a:bodyPr wrap="square">
            <a:spAutoFit/>
          </a:bodyPr>
          <a:lstStyle/>
          <a:p>
            <a:pPr algn="just">
              <a:lnSpc>
                <a:spcPct val="150000"/>
              </a:lnSpc>
            </a:pPr>
            <a:r>
              <a:rPr lang="en-US" sz="1600" dirty="0" err="1">
                <a:solidFill>
                  <a:schemeClr val="bg1"/>
                </a:solidFill>
              </a:rPr>
              <a:t>Nyss</a:t>
            </a:r>
            <a:r>
              <a:rPr lang="en-US" sz="1600" dirty="0">
                <a:solidFill>
                  <a:schemeClr val="bg1"/>
                </a:solidFill>
              </a:rPr>
              <a:t> makes it possible to collect and react to data in real time. </a:t>
            </a:r>
          </a:p>
        </p:txBody>
      </p:sp>
      <p:grpSp>
        <p:nvGrpSpPr>
          <p:cNvPr id="55" name="Group 54">
            <a:extLst>
              <a:ext uri="{FF2B5EF4-FFF2-40B4-BE49-F238E27FC236}">
                <a16:creationId xmlns:a16="http://schemas.microsoft.com/office/drawing/2014/main" id="{3BFA03A3-B8E6-4DC9-9B2F-D742638A54B4}"/>
              </a:ext>
            </a:extLst>
          </p:cNvPr>
          <p:cNvGrpSpPr/>
          <p:nvPr/>
        </p:nvGrpSpPr>
        <p:grpSpPr>
          <a:xfrm>
            <a:off x="467367" y="4626482"/>
            <a:ext cx="2855478" cy="2262479"/>
            <a:chOff x="664008" y="4626482"/>
            <a:chExt cx="2855478" cy="2262479"/>
          </a:xfrm>
        </p:grpSpPr>
        <p:sp>
          <p:nvSpPr>
            <p:cNvPr id="56" name="Rectangle 55">
              <a:extLst>
                <a:ext uri="{FF2B5EF4-FFF2-40B4-BE49-F238E27FC236}">
                  <a16:creationId xmlns:a16="http://schemas.microsoft.com/office/drawing/2014/main" id="{D401CC7C-9693-495C-AB05-4F5B09CB20CC}"/>
                </a:ext>
              </a:extLst>
            </p:cNvPr>
            <p:cNvSpPr/>
            <p:nvPr/>
          </p:nvSpPr>
          <p:spPr>
            <a:xfrm>
              <a:off x="739574" y="4626482"/>
              <a:ext cx="2779912" cy="2262479"/>
            </a:xfrm>
            <a:prstGeom prst="rect">
              <a:avLst/>
            </a:prstGeom>
          </p:spPr>
          <p:txBody>
            <a:bodyPr wrap="square">
              <a:spAutoFit/>
            </a:bodyPr>
            <a:lstStyle/>
            <a:p>
              <a:pPr>
                <a:lnSpc>
                  <a:spcPct val="200000"/>
                </a:lnSpc>
              </a:pPr>
              <a:r>
                <a:rPr lang="en-US" sz="2400" dirty="0">
                  <a:solidFill>
                    <a:schemeClr val="bg1"/>
                  </a:solidFill>
                  <a:latin typeface="Avenir Next LT Pro Light" panose="020B0604020202020204" pitchFamily="34" charset="0"/>
                </a:rPr>
                <a:t>n y s </a:t>
              </a:r>
              <a:r>
                <a:rPr lang="en-US" sz="2400" dirty="0" err="1">
                  <a:solidFill>
                    <a:schemeClr val="bg1"/>
                  </a:solidFill>
                  <a:latin typeface="Avenir Next LT Pro Light" panose="020B0604020202020204" pitchFamily="34" charset="0"/>
                </a:rPr>
                <a:t>s</a:t>
              </a:r>
              <a:r>
                <a:rPr lang="en-US" sz="2400" dirty="0">
                  <a:solidFill>
                    <a:schemeClr val="bg1"/>
                  </a:solidFill>
                  <a:latin typeface="Avenir Next LT Pro Light" panose="020B0604020202020204" pitchFamily="34" charset="0"/>
                </a:rPr>
                <a:t> </a:t>
              </a:r>
              <a:endParaRPr lang="en-US" sz="2400" b="1" dirty="0">
                <a:solidFill>
                  <a:schemeClr val="bg1"/>
                </a:solidFill>
                <a:latin typeface="Avenir Next LT Pro Light" panose="020B0604020202020204" pitchFamily="34" charset="0"/>
              </a:endParaRPr>
            </a:p>
            <a:p>
              <a:pPr>
                <a:lnSpc>
                  <a:spcPct val="150000"/>
                </a:lnSpc>
              </a:pPr>
              <a:r>
                <a:rPr lang="en-US" sz="1600" dirty="0">
                  <a:solidFill>
                    <a:schemeClr val="bg1"/>
                  </a:solidFill>
                </a:rPr>
                <a:t>[</a:t>
              </a:r>
              <a:r>
                <a:rPr lang="en-US" sz="1600" dirty="0" err="1">
                  <a:solidFill>
                    <a:schemeClr val="bg1"/>
                  </a:solidFill>
                </a:rPr>
                <a:t>nyss</a:t>
              </a:r>
              <a:r>
                <a:rPr lang="en-US" sz="1600" dirty="0">
                  <a:solidFill>
                    <a:schemeClr val="bg1"/>
                  </a:solidFill>
                </a:rPr>
                <a:t>] </a:t>
              </a:r>
              <a:r>
                <a:rPr lang="en-US" sz="1600" b="1" dirty="0">
                  <a:solidFill>
                    <a:schemeClr val="bg1"/>
                  </a:solidFill>
                  <a:latin typeface="Arial" panose="020B0604020202020204" pitchFamily="34" charset="0"/>
                  <a:cs typeface="Arial" panose="020B0604020202020204" pitchFamily="34" charset="0"/>
                </a:rPr>
                <a:t>·</a:t>
              </a:r>
              <a:r>
                <a:rPr lang="en-US" sz="1600" dirty="0">
                  <a:solidFill>
                    <a:schemeClr val="bg1"/>
                  </a:solidFill>
                </a:rPr>
                <a:t> </a:t>
              </a:r>
              <a:r>
                <a:rPr lang="en-US" sz="1600" b="1" dirty="0">
                  <a:solidFill>
                    <a:schemeClr val="bg1"/>
                  </a:solidFill>
                </a:rPr>
                <a:t>Norwegian</a:t>
              </a:r>
            </a:p>
            <a:p>
              <a:pPr>
                <a:lnSpc>
                  <a:spcPct val="150000"/>
                </a:lnSpc>
              </a:pPr>
              <a:r>
                <a:rPr lang="en-US" sz="1600" dirty="0">
                  <a:solidFill>
                    <a:schemeClr val="bg1"/>
                  </a:solidFill>
                </a:rPr>
                <a:t>(n.) having learned or found out about something</a:t>
              </a:r>
            </a:p>
            <a:p>
              <a:pPr>
                <a:lnSpc>
                  <a:spcPct val="150000"/>
                </a:lnSpc>
              </a:pPr>
              <a:endParaRPr lang="en-US" sz="1600" dirty="0">
                <a:solidFill>
                  <a:schemeClr val="bg1"/>
                </a:solidFill>
              </a:endParaRPr>
            </a:p>
          </p:txBody>
        </p:sp>
        <p:sp>
          <p:nvSpPr>
            <p:cNvPr id="57" name="Rectangle 56">
              <a:extLst>
                <a:ext uri="{FF2B5EF4-FFF2-40B4-BE49-F238E27FC236}">
                  <a16:creationId xmlns:a16="http://schemas.microsoft.com/office/drawing/2014/main" id="{2498B322-877D-4CA4-B1DF-8EA76D1608B6}"/>
                </a:ext>
              </a:extLst>
            </p:cNvPr>
            <p:cNvSpPr/>
            <p:nvPr/>
          </p:nvSpPr>
          <p:spPr>
            <a:xfrm>
              <a:off x="664008" y="5055533"/>
              <a:ext cx="32105" cy="1370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883D5614-FCD1-4409-BBD1-F89696D74E9F}"/>
              </a:ext>
            </a:extLst>
          </p:cNvPr>
          <p:cNvGrpSpPr/>
          <p:nvPr/>
        </p:nvGrpSpPr>
        <p:grpSpPr>
          <a:xfrm>
            <a:off x="5595839" y="414543"/>
            <a:ext cx="3610864" cy="1231856"/>
            <a:chOff x="5702595" y="1655318"/>
            <a:chExt cx="3610864" cy="1231856"/>
          </a:xfrm>
        </p:grpSpPr>
        <p:sp>
          <p:nvSpPr>
            <p:cNvPr id="44" name="Rectangle 43">
              <a:extLst>
                <a:ext uri="{FF2B5EF4-FFF2-40B4-BE49-F238E27FC236}">
                  <a16:creationId xmlns:a16="http://schemas.microsoft.com/office/drawing/2014/main" id="{3E3A2B2D-11E4-4653-8789-F04A56A0F88A}"/>
                </a:ext>
              </a:extLst>
            </p:cNvPr>
            <p:cNvSpPr/>
            <p:nvPr/>
          </p:nvSpPr>
          <p:spPr>
            <a:xfrm>
              <a:off x="5702595" y="1655318"/>
              <a:ext cx="3610864" cy="1231856"/>
            </a:xfrm>
            <a:prstGeom prst="rect">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8" name="TextBox 47">
              <a:extLst>
                <a:ext uri="{FF2B5EF4-FFF2-40B4-BE49-F238E27FC236}">
                  <a16:creationId xmlns:a16="http://schemas.microsoft.com/office/drawing/2014/main" id="{2410ECCE-354E-4CE4-AB3E-6F5DD8059DC7}"/>
                </a:ext>
              </a:extLst>
            </p:cNvPr>
            <p:cNvSpPr txBox="1"/>
            <p:nvPr/>
          </p:nvSpPr>
          <p:spPr>
            <a:xfrm>
              <a:off x="5862395" y="1994247"/>
              <a:ext cx="2124812" cy="553998"/>
            </a:xfrm>
            <a:prstGeom prst="rect">
              <a:avLst/>
            </a:prstGeom>
            <a:noFill/>
          </p:spPr>
          <p:txBody>
            <a:bodyPr wrap="square" rtlCol="0">
              <a:spAutoFit/>
            </a:bodyPr>
            <a:lstStyle/>
            <a:p>
              <a:r>
                <a:rPr lang="en-US" b="1" cap="small" dirty="0">
                  <a:solidFill>
                    <a:schemeClr val="bg1"/>
                  </a:solidFill>
                </a:rPr>
                <a:t>Feature phones</a:t>
              </a:r>
            </a:p>
            <a:p>
              <a:r>
                <a:rPr lang="en-US" sz="1200" i="1" cap="small" dirty="0">
                  <a:solidFill>
                    <a:schemeClr val="bg1"/>
                  </a:solidFill>
                </a:rPr>
                <a:t>Report health risks/events</a:t>
              </a:r>
            </a:p>
          </p:txBody>
        </p:sp>
      </p:grpSp>
      <p:sp>
        <p:nvSpPr>
          <p:cNvPr id="49" name="Arrow: Pentagon 48">
            <a:extLst>
              <a:ext uri="{FF2B5EF4-FFF2-40B4-BE49-F238E27FC236}">
                <a16:creationId xmlns:a16="http://schemas.microsoft.com/office/drawing/2014/main" id="{B204EE02-6E0F-4B30-A69D-E801A9FD112A}"/>
              </a:ext>
            </a:extLst>
          </p:cNvPr>
          <p:cNvSpPr/>
          <p:nvPr/>
        </p:nvSpPr>
        <p:spPr>
          <a:xfrm rot="5400000">
            <a:off x="4173537" y="474560"/>
            <a:ext cx="1475075" cy="1355042"/>
          </a:xfrm>
          <a:prstGeom prst="homePlate">
            <a:avLst>
              <a:gd name="adj" fmla="val 18546"/>
            </a:avLst>
          </a:prstGeom>
          <a:solidFill>
            <a:schemeClr val="bg1">
              <a:lumMod val="8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2" name="Group 51">
            <a:extLst>
              <a:ext uri="{FF2B5EF4-FFF2-40B4-BE49-F238E27FC236}">
                <a16:creationId xmlns:a16="http://schemas.microsoft.com/office/drawing/2014/main" id="{5D85F2D1-9D93-433F-9574-C186B12D86FB}"/>
              </a:ext>
            </a:extLst>
          </p:cNvPr>
          <p:cNvGrpSpPr/>
          <p:nvPr/>
        </p:nvGrpSpPr>
        <p:grpSpPr>
          <a:xfrm>
            <a:off x="4427958" y="560133"/>
            <a:ext cx="978935" cy="998914"/>
            <a:chOff x="4839752" y="1042752"/>
            <a:chExt cx="2098434" cy="2141258"/>
          </a:xfrm>
        </p:grpSpPr>
        <p:pic>
          <p:nvPicPr>
            <p:cNvPr id="53" name="Picture 52" descr="A close up of a logo&#10;&#10;Description automatically generated">
              <a:extLst>
                <a:ext uri="{FF2B5EF4-FFF2-40B4-BE49-F238E27FC236}">
                  <a16:creationId xmlns:a16="http://schemas.microsoft.com/office/drawing/2014/main" id="{B5F33C9A-3DBD-4497-976C-881E314AAC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9752" y="1042752"/>
              <a:ext cx="2098434" cy="2141258"/>
            </a:xfrm>
            <a:prstGeom prst="rect">
              <a:avLst/>
            </a:prstGeom>
          </p:spPr>
        </p:pic>
        <p:pic>
          <p:nvPicPr>
            <p:cNvPr id="58" name="Picture 57" descr="A picture containing clock, drawing&#10;&#10;Description automatically generated">
              <a:extLst>
                <a:ext uri="{FF2B5EF4-FFF2-40B4-BE49-F238E27FC236}">
                  <a16:creationId xmlns:a16="http://schemas.microsoft.com/office/drawing/2014/main" id="{6D8BB6EA-A909-4E18-A8BB-BA9F07395D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8217" y="1316578"/>
              <a:ext cx="252940" cy="430350"/>
            </a:xfrm>
            <a:prstGeom prst="rect">
              <a:avLst/>
            </a:prstGeom>
          </p:spPr>
        </p:pic>
        <p:pic>
          <p:nvPicPr>
            <p:cNvPr id="59" name="Picture 58" descr="A picture containing clock, drawing&#10;&#10;Description automatically generated">
              <a:extLst>
                <a:ext uri="{FF2B5EF4-FFF2-40B4-BE49-F238E27FC236}">
                  <a16:creationId xmlns:a16="http://schemas.microsoft.com/office/drawing/2014/main" id="{37A1DA69-FE72-4368-9099-F03651AFA0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50012" y="2256912"/>
              <a:ext cx="252940" cy="430350"/>
            </a:xfrm>
            <a:prstGeom prst="rect">
              <a:avLst/>
            </a:prstGeom>
          </p:spPr>
        </p:pic>
        <p:pic>
          <p:nvPicPr>
            <p:cNvPr id="60" name="Picture 59" descr="A picture containing clock, drawing&#10;&#10;Description automatically generated">
              <a:extLst>
                <a:ext uri="{FF2B5EF4-FFF2-40B4-BE49-F238E27FC236}">
                  <a16:creationId xmlns:a16="http://schemas.microsoft.com/office/drawing/2014/main" id="{1E79F4AF-925D-4BA1-B03D-BE4ED27590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7028" y="1395275"/>
              <a:ext cx="252940" cy="430350"/>
            </a:xfrm>
            <a:prstGeom prst="rect">
              <a:avLst/>
            </a:prstGeom>
          </p:spPr>
        </p:pic>
        <p:pic>
          <p:nvPicPr>
            <p:cNvPr id="61" name="Picture 60" descr="A picture containing clock, drawing&#10;&#10;Description automatically generated">
              <a:extLst>
                <a:ext uri="{FF2B5EF4-FFF2-40B4-BE49-F238E27FC236}">
                  <a16:creationId xmlns:a16="http://schemas.microsoft.com/office/drawing/2014/main" id="{1CD6AC13-CCF6-4FFD-819B-D3EE48F288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9092" y="1898206"/>
              <a:ext cx="252940" cy="430350"/>
            </a:xfrm>
            <a:prstGeom prst="rect">
              <a:avLst/>
            </a:prstGeom>
          </p:spPr>
        </p:pic>
      </p:grpSp>
      <p:pic>
        <p:nvPicPr>
          <p:cNvPr id="62" name="Picture 61">
            <a:extLst>
              <a:ext uri="{FF2B5EF4-FFF2-40B4-BE49-F238E27FC236}">
                <a16:creationId xmlns:a16="http://schemas.microsoft.com/office/drawing/2014/main" id="{9FBBE4C4-E0CF-489E-9814-93523924A0AA}"/>
              </a:ext>
            </a:extLst>
          </p:cNvPr>
          <p:cNvPicPr/>
          <p:nvPr/>
        </p:nvPicPr>
        <p:blipFill>
          <a:blip r:embed="rId10"/>
          <a:stretch>
            <a:fillRect/>
          </a:stretch>
        </p:blipFill>
        <p:spPr>
          <a:xfrm>
            <a:off x="4284260" y="2456034"/>
            <a:ext cx="1947545" cy="2286000"/>
          </a:xfrm>
          <a:prstGeom prst="rect">
            <a:avLst/>
          </a:prstGeom>
          <a:effectLst>
            <a:outerShdw blurRad="50800" dist="38100" dir="8100000" algn="tr" rotWithShape="0">
              <a:prstClr val="black">
                <a:alpha val="40000"/>
              </a:prstClr>
            </a:outerShdw>
          </a:effectLst>
        </p:spPr>
      </p:pic>
      <p:sp>
        <p:nvSpPr>
          <p:cNvPr id="63" name="Rectangle 62">
            <a:extLst>
              <a:ext uri="{FF2B5EF4-FFF2-40B4-BE49-F238E27FC236}">
                <a16:creationId xmlns:a16="http://schemas.microsoft.com/office/drawing/2014/main" id="{53A7D296-ACE6-4B57-8719-71BBA60BD26A}"/>
              </a:ext>
            </a:extLst>
          </p:cNvPr>
          <p:cNvSpPr/>
          <p:nvPr/>
        </p:nvSpPr>
        <p:spPr>
          <a:xfrm>
            <a:off x="6596111" y="2456034"/>
            <a:ext cx="3386089" cy="3416320"/>
          </a:xfrm>
          <a:prstGeom prst="rect">
            <a:avLst/>
          </a:prstGeom>
        </p:spPr>
        <p:txBody>
          <a:bodyPr wrap="square">
            <a:spAutoFit/>
          </a:bodyPr>
          <a:lstStyle/>
          <a:p>
            <a:pPr marL="171450" lvl="1"/>
            <a:r>
              <a:rPr lang="en-US" b="1" dirty="0"/>
              <a:t>9 = health risk/event #9</a:t>
            </a:r>
          </a:p>
          <a:p>
            <a:pPr marL="171450" lvl="1"/>
            <a:r>
              <a:rPr lang="en-US" b="1" dirty="0"/>
              <a:t>2 = male</a:t>
            </a:r>
          </a:p>
          <a:p>
            <a:pPr marL="171450" lvl="1"/>
            <a:r>
              <a:rPr lang="en-US" b="1" dirty="0"/>
              <a:t>1 = 0-4 years old</a:t>
            </a:r>
          </a:p>
          <a:p>
            <a:pPr marL="171450" lvl="1"/>
            <a:endParaRPr lang="en-US" b="1" dirty="0"/>
          </a:p>
          <a:p>
            <a:pPr marL="171450" lvl="1"/>
            <a:r>
              <a:rPr lang="en-US" sz="1600" dirty="0"/>
              <a:t>Numbers are separated by hashes and must follow the structure of </a:t>
            </a:r>
          </a:p>
          <a:p>
            <a:pPr marL="171450" lvl="1"/>
            <a:r>
              <a:rPr lang="en-US" sz="1600" b="1" dirty="0"/>
              <a:t>health risk/event</a:t>
            </a:r>
          </a:p>
          <a:p>
            <a:pPr marL="171450" lvl="1"/>
            <a:endParaRPr lang="en-US" sz="1600" b="1" dirty="0"/>
          </a:p>
          <a:p>
            <a:pPr marL="171450" lvl="1"/>
            <a:endParaRPr lang="en-US" sz="1600" b="1" dirty="0"/>
          </a:p>
          <a:p>
            <a:pPr marL="171450" lvl="1"/>
            <a:r>
              <a:rPr lang="en-US" sz="1600" i="1" dirty="0"/>
              <a:t>Refer to the manual for more information on reporting to Nyss, including different types of reports</a:t>
            </a:r>
          </a:p>
        </p:txBody>
      </p:sp>
      <p:sp>
        <p:nvSpPr>
          <p:cNvPr id="2" name="TextBox 1">
            <a:extLst>
              <a:ext uri="{FF2B5EF4-FFF2-40B4-BE49-F238E27FC236}">
                <a16:creationId xmlns:a16="http://schemas.microsoft.com/office/drawing/2014/main" id="{C410BB47-A767-4BA4-8C7D-2C00EC468E0A}"/>
              </a:ext>
            </a:extLst>
          </p:cNvPr>
          <p:cNvSpPr txBox="1"/>
          <p:nvPr/>
        </p:nvSpPr>
        <p:spPr>
          <a:xfrm>
            <a:off x="8289155" y="4287928"/>
            <a:ext cx="284869" cy="338554"/>
          </a:xfrm>
          <a:prstGeom prst="rect">
            <a:avLst/>
          </a:prstGeom>
          <a:noFill/>
        </p:spPr>
        <p:txBody>
          <a:bodyPr wrap="square" rtlCol="0">
            <a:spAutoFit/>
          </a:bodyPr>
          <a:lstStyle/>
          <a:p>
            <a:r>
              <a:rPr lang="en-US" sz="1600" b="1" dirty="0">
                <a:solidFill>
                  <a:srgbClr val="0C0C0C"/>
                </a:solidFill>
              </a:rPr>
              <a:t>#</a:t>
            </a:r>
            <a:endParaRPr lang="en-US" dirty="0"/>
          </a:p>
        </p:txBody>
      </p:sp>
      <p:sp>
        <p:nvSpPr>
          <p:cNvPr id="64" name="TextBox 63">
            <a:extLst>
              <a:ext uri="{FF2B5EF4-FFF2-40B4-BE49-F238E27FC236}">
                <a16:creationId xmlns:a16="http://schemas.microsoft.com/office/drawing/2014/main" id="{00C38798-4772-422F-8B9F-DDDCE2C6E143}"/>
              </a:ext>
            </a:extLst>
          </p:cNvPr>
          <p:cNvSpPr txBox="1"/>
          <p:nvPr/>
        </p:nvSpPr>
        <p:spPr>
          <a:xfrm>
            <a:off x="8873254" y="4287928"/>
            <a:ext cx="1408176" cy="338554"/>
          </a:xfrm>
          <a:prstGeom prst="rect">
            <a:avLst/>
          </a:prstGeom>
          <a:noFill/>
        </p:spPr>
        <p:txBody>
          <a:bodyPr wrap="square" rtlCol="0">
            <a:spAutoFit/>
          </a:bodyPr>
          <a:lstStyle/>
          <a:p>
            <a:r>
              <a:rPr lang="en-US" sz="1600" b="1" dirty="0">
                <a:solidFill>
                  <a:srgbClr val="0C0C0C"/>
                </a:solidFill>
              </a:rPr>
              <a:t>age</a:t>
            </a:r>
            <a:endParaRPr lang="en-US" dirty="0"/>
          </a:p>
        </p:txBody>
      </p:sp>
    </p:spTree>
    <p:extLst>
      <p:ext uri="{BB962C8B-B14F-4D97-AF65-F5344CB8AC3E}">
        <p14:creationId xmlns:p14="http://schemas.microsoft.com/office/powerpoint/2010/main" val="159974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2" grpId="0"/>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GRUNT-X-MODIFIER-PRESETS" val="AQIFBAQEAgEA"/>
  <p:tag name="GRUNT-VERSION" val="20.20.7.0"/>
  <p:tag name="GRUNT-SYNC" val="f9d350c30f464f83b0da35c8e4280af9"/>
  <p:tag name="THINKCELLUNDODONOTDELETE" val="0"/>
  <p:tag name="GRUNT-HISTORY-POINT" val="TQAAA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TXlrBfmMK.DLzYaVIn59a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TXlrBfmMK.DLzYaVIn59a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TXlrBfmMK.DLzYaVIn59a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TXlrBfmMK.DLzYaVIn59a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W6qZWj1pjZfIgNV7dGlWt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4ZmmdLuCpCnqw_5JSWWpv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lTAqm9xLu4bX6rgp_RYpI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caymmInmeJumFvBQsNZ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5bN2g09_3NQs6NN3YQT5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kINrczBNuy3Nv3a9OclnF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yenzHD64oxWDKLNWLHuq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eqyXYxsrsvshLiM4miqs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ojd_zy6MaRyJk1.4K2Ys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1SqL8Dy6ZMbSwdXgoGG0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6DzW.ok_zV2r99upn49G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oW4BBLceU7PCYBmbOKJv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qtstsB6Wn5nnBLs.Ev8Q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QfB2HYjdcrjjd9Et9Q90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A1SDnfx3_wFk.DBKACJg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yEjof6oLQhIXFarqnH6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gtz8zSpK_TjOn_guq1bC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DBI4s7k6F4ExVMqmUKH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TKNTh5RfZFUa0uYerIV9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CE1pECNFxUUdSKrRzLRg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Rm9pBIrBrQRzXc_Fj0fF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4aWhnpFb7Rp4ufPDZFAj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pIWA3hW_.JN6AOD_Qv2JE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QmPYKgEMLrX0Zf97tGSe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9TBi2rMByJFnG2PzSci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TXlrBfmMK.DLzYaVIn59aw"/>
</p:tagLst>
</file>

<file path=ppt/theme/theme1.xml><?xml version="1.0" encoding="utf-8"?>
<a:theme xmlns:a="http://schemas.openxmlformats.org/drawingml/2006/main" name="Office Theme">
  <a:themeElements>
    <a:clrScheme name="Custom 15">
      <a:dk1>
        <a:srgbClr val="0C0C0C"/>
      </a:dk1>
      <a:lt1>
        <a:srgbClr val="FFFFFF"/>
      </a:lt1>
      <a:dk2>
        <a:srgbClr val="323232"/>
      </a:dk2>
      <a:lt2>
        <a:srgbClr val="F2F2F2"/>
      </a:lt2>
      <a:accent1>
        <a:srgbClr val="EF3340"/>
      </a:accent1>
      <a:accent2>
        <a:srgbClr val="980C16"/>
      </a:accent2>
      <a:accent3>
        <a:srgbClr val="124966"/>
      </a:accent3>
      <a:accent4>
        <a:srgbClr val="A63105"/>
      </a:accent4>
      <a:accent5>
        <a:srgbClr val="A6A21E"/>
      </a:accent5>
      <a:accent6>
        <a:srgbClr val="004D13"/>
      </a:accent6>
      <a:hlink>
        <a:srgbClr val="EF3340"/>
      </a:hlink>
      <a:folHlink>
        <a:srgbClr val="980C16"/>
      </a:folHlink>
    </a:clrScheme>
    <a:fontScheme name="Open Sans">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s ppt template" id="{537C50E0-18F7-4E18-B1B6-24FF0FB75634}" vid="{DCF5EE24-EE5A-44E8-90E5-8FF57F7158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33e5729-7bb1-4685-bd1f-c5e580a2ee33" xsi:nil="true"/>
    <_ip_UnifiedCompliancePolicyProperties xmlns="http://schemas.microsoft.com/sharepoint/v3" xsi:nil="true"/>
    <lcf76f155ced4ddcb4097134ff3c332f xmlns="cf328f71-004c-4ec5-8aac-4c1fe87c002c">
      <Terms xmlns="http://schemas.microsoft.com/office/infopath/2007/PartnerControls"/>
    </lcf76f155ced4ddcb4097134ff3c332f>
    <SharingLink xmlns="cf328f71-004c-4ec5-8aac-4c1fe87c00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20" ma:contentTypeDescription="Create a new document." ma:contentTypeScope="" ma:versionID="bcdc0c6119e8677fa8012c031c0da2ab">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1a935b6aa87a2de31169eb79362d1b09"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43DC48-5A53-4630-BDB7-0701D48D2B30}">
  <ds:schemaRefs>
    <ds:schemaRef ds:uri="http://schemas.microsoft.com/sharepoint/v3/contenttype/forms"/>
  </ds:schemaRefs>
</ds:datastoreItem>
</file>

<file path=customXml/itemProps2.xml><?xml version="1.0" encoding="utf-8"?>
<ds:datastoreItem xmlns:ds="http://schemas.openxmlformats.org/officeDocument/2006/customXml" ds:itemID="{66F065CC-BD09-4FE3-8C87-642F997B5FA5}">
  <ds:schemaRefs>
    <ds:schemaRef ds:uri="http://purl.org/dc/elements/1.1/"/>
    <ds:schemaRef ds:uri="http://schemas.microsoft.com/office/2006/documentManagement/types"/>
    <ds:schemaRef ds:uri="12a71415-719f-49e4-9ac5-f583faadcdc4"/>
    <ds:schemaRef ds:uri="http://purl.org/dc/terms/"/>
    <ds:schemaRef ds:uri="http://schemas.openxmlformats.org/package/2006/metadata/core-properties"/>
    <ds:schemaRef ds:uri="http://purl.org/dc/dcmitype/"/>
    <ds:schemaRef ds:uri="http://schemas.microsoft.com/office/infopath/2007/PartnerControls"/>
    <ds:schemaRef ds:uri="24e8f405-c4e8-4be3-8473-6a7cddce611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89B3580-70AD-4118-8EEC-0B387018C01F}"/>
</file>

<file path=docProps/app.xml><?xml version="1.0" encoding="utf-8"?>
<Properties xmlns="http://schemas.openxmlformats.org/officeDocument/2006/extended-properties" xmlns:vt="http://schemas.openxmlformats.org/officeDocument/2006/docPropsVTypes">
  <Template/>
  <TotalTime>10343</TotalTime>
  <Words>4133</Words>
  <Application>Microsoft Office PowerPoint</Application>
  <PresentationFormat>Widescreen</PresentationFormat>
  <Paragraphs>956</Paragraphs>
  <Slides>67</Slides>
  <Notes>67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5" baseType="lpstr">
      <vt:lpstr>Arial</vt:lpstr>
      <vt:lpstr>Avenir Next LT Pro Light</vt:lpstr>
      <vt:lpstr>Calibri</vt:lpstr>
      <vt:lpstr>Open Sans</vt:lpstr>
      <vt:lpstr>Open Sans Light</vt:lpstr>
      <vt:lpstr>Open Sans SemiBold</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Kaia Vedlog Kveen</dc:creator>
  <cp:lastModifiedBy>Michelle Honneffer</cp:lastModifiedBy>
  <cp:revision>241</cp:revision>
  <dcterms:created xsi:type="dcterms:W3CDTF">2020-03-17T14:10:13Z</dcterms:created>
  <dcterms:modified xsi:type="dcterms:W3CDTF">2020-04-16T08:06:39Z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0x010100D8BD2188AB98594091EF90DC631EAD7A</vt:lpwstr>
  </property>
  <property fmtid="{D5CDD505-2E9C-101B-9397-08002B2CF9AE}" pid="3" name="NGOOnlineKeywords">
    <vt:lpwstr/>
  </property>
  <property fmtid="{D5CDD505-2E9C-101B-9397-08002B2CF9AE}" pid="4" name="NGOOnlineDocumentType">
    <vt:lpwstr>181;#Tools and manuals|757faca9-9902-42e4-ac70-068808e6b7cb</vt:lpwstr>
  </property>
</Properties>
</file>